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36" r:id="rId2"/>
    <p:sldId id="339" r:id="rId3"/>
    <p:sldId id="375" r:id="rId4"/>
    <p:sldId id="358" r:id="rId5"/>
    <p:sldId id="359" r:id="rId6"/>
    <p:sldId id="361" r:id="rId7"/>
    <p:sldId id="360" r:id="rId8"/>
    <p:sldId id="362" r:id="rId9"/>
    <p:sldId id="363" r:id="rId10"/>
    <p:sldId id="355" r:id="rId11"/>
    <p:sldId id="369" r:id="rId12"/>
    <p:sldId id="367" r:id="rId13"/>
    <p:sldId id="374" r:id="rId14"/>
    <p:sldId id="371" r:id="rId15"/>
    <p:sldId id="372"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43" autoAdjust="0"/>
    <p:restoredTop sz="96460" autoAdjust="0"/>
  </p:normalViewPr>
  <p:slideViewPr>
    <p:cSldViewPr>
      <p:cViewPr varScale="1">
        <p:scale>
          <a:sx n="105" d="100"/>
          <a:sy n="105" d="100"/>
        </p:scale>
        <p:origin x="-10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92"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950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950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487A588D-6AE1-444C-9632-6E0E1221C71A}" type="slidenum">
              <a:rPr lang="en-US"/>
              <a:pPr>
                <a:defRPr/>
              </a:pPr>
              <a:t>‹#›</a:t>
            </a:fld>
            <a:endParaRPr lang="en-US"/>
          </a:p>
        </p:txBody>
      </p:sp>
    </p:spTree>
    <p:extLst>
      <p:ext uri="{BB962C8B-B14F-4D97-AF65-F5344CB8AC3E}">
        <p14:creationId xmlns:p14="http://schemas.microsoft.com/office/powerpoint/2010/main" val="68733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81C61137-20FE-46FA-AB04-999BE8C1A678}" type="slidenum">
              <a:rPr lang="en-US"/>
              <a:pPr>
                <a:defRPr/>
              </a:pPr>
              <a:t>‹#›</a:t>
            </a:fld>
            <a:endParaRPr lang="en-US"/>
          </a:p>
        </p:txBody>
      </p:sp>
    </p:spTree>
    <p:extLst>
      <p:ext uri="{BB962C8B-B14F-4D97-AF65-F5344CB8AC3E}">
        <p14:creationId xmlns:p14="http://schemas.microsoft.com/office/powerpoint/2010/main" val="14300321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84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6BD50639-EDB1-487B-AA99-BE0DF559C870}" type="slidenum">
              <a:rPr lang="en-US" sz="1200" smtClean="0"/>
              <a:pPr/>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a:ln/>
        </p:spPr>
      </p:sp>
      <p:sp>
        <p:nvSpPr>
          <p:cNvPr id="9318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318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97600014-B1A7-416E-BF98-0072DC5EA31A}" type="slidenum">
              <a:rPr lang="en-US" sz="1200" smtClean="0"/>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a:ln/>
        </p:spPr>
      </p:sp>
      <p:sp>
        <p:nvSpPr>
          <p:cNvPr id="9523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523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E9EA9935-87E5-476C-B486-1463E16D78D5}" type="slidenum">
              <a:rPr lang="en-US" sz="1200" smtClean="0"/>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p:cNvSpPr>
          <p:nvPr>
            <p:ph type="sldImg"/>
          </p:nvPr>
        </p:nvSpPr>
        <p:spPr>
          <a:ln/>
        </p:spPr>
      </p:sp>
      <p:sp>
        <p:nvSpPr>
          <p:cNvPr id="10957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27A9E9B9-3A69-4A3E-83D1-A94E45FC075E}" type="slidenum">
              <a:rPr lang="en-US" sz="1200" smtClean="0"/>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p:cNvSpPr>
          <p:nvPr>
            <p:ph type="sldImg"/>
          </p:nvPr>
        </p:nvSpPr>
        <p:spPr>
          <a:ln/>
        </p:spPr>
      </p:sp>
      <p:sp>
        <p:nvSpPr>
          <p:cNvPr id="11161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161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8404C20E-5ECE-4B99-BA75-1B051DB244E4}" type="slidenum">
              <a:rPr lang="en-US" sz="1200" smtClean="0"/>
              <a:pPr/>
              <a:t>13</a:t>
            </a:fld>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a:ln/>
        </p:spPr>
      </p:sp>
      <p:sp>
        <p:nvSpPr>
          <p:cNvPr id="11366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366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9A3C4745-44CD-4D97-9AB0-F71BBF8ED1F3}" type="slidenum">
              <a:rPr lang="en-US" sz="1200" smtClean="0"/>
              <a:pPr/>
              <a:t>14</a:t>
            </a:fld>
            <a:endParaRPr lang="en-US"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571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4AB93714-882A-4BD6-B420-ED89A51D95C1}" type="slidenum">
              <a:rPr lang="en-US" sz="1200" smtClean="0"/>
              <a:pPr/>
              <a:t>15</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5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7B67F8C9-FC90-40F7-8BC9-9D6E0B943FC7}" type="slidenum">
              <a:rPr lang="en-US" sz="1200" smtClean="0"/>
              <a:pPr/>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457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7B67F8C9-FC90-40F7-8BC9-9D6E0B943FC7}" type="slidenum">
              <a:rPr lang="en-US" sz="1200" smtClean="0"/>
              <a:pPr/>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531A491E-BB23-44EF-A469-3E003D3F2E86}" type="slidenum">
              <a:rPr lang="en-US" sz="1200" smtClean="0"/>
              <a:pPr/>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a:ln/>
        </p:spPr>
      </p:sp>
      <p:sp>
        <p:nvSpPr>
          <p:cNvPr id="100354"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0355"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6D22260A-BB4F-4B6F-8AAD-6331E12F2C89}" type="slidenum">
              <a:rPr lang="en-US" sz="1200" smtClean="0"/>
              <a:pPr/>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8547"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0FFC670A-9AF8-41F7-9409-07797B616893}" type="slidenum">
              <a:rPr lang="en-US" sz="1200" smtClean="0"/>
              <a:pPr/>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3"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E8414A7D-3987-4034-AC42-A4E8B3F940B5}" type="slidenum">
              <a:rPr lang="en-US" sz="1200" smtClean="0"/>
              <a:pPr/>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0F3C43CF-52C9-4012-91EB-D1C92143E3DF}" type="slidenum">
              <a:rPr lang="en-US" sz="1200" smtClean="0"/>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p:spPr>
      </p:sp>
      <p:sp>
        <p:nvSpPr>
          <p:cNvPr id="91138"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1139"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1F43D1FC-468E-4086-8DAE-F435553493BF}" type="slidenum">
              <a:rPr lang="en-US" sz="1200" smtClean="0"/>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955C26D-C96E-4C01-A7CB-65262A4FD94A}" type="slidenum">
              <a:rPr lang="en-US" altLang="en-US"/>
              <a:pPr>
                <a:defRPr/>
              </a:pPr>
              <a:t>‹#›</a:t>
            </a:fld>
            <a:endParaRPr lang="en-US" altLang="en-US"/>
          </a:p>
        </p:txBody>
      </p:sp>
    </p:spTree>
    <p:extLst>
      <p:ext uri="{BB962C8B-B14F-4D97-AF65-F5344CB8AC3E}">
        <p14:creationId xmlns:p14="http://schemas.microsoft.com/office/powerpoint/2010/main" val="423024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570A00B-8BBD-4B0E-90F4-19CA72F60A1E}" type="slidenum">
              <a:rPr lang="en-US" altLang="en-US"/>
              <a:pPr>
                <a:defRPr/>
              </a:pPr>
              <a:t>‹#›</a:t>
            </a:fld>
            <a:endParaRPr lang="en-US" altLang="en-US"/>
          </a:p>
        </p:txBody>
      </p:sp>
    </p:spTree>
    <p:extLst>
      <p:ext uri="{BB962C8B-B14F-4D97-AF65-F5344CB8AC3E}">
        <p14:creationId xmlns:p14="http://schemas.microsoft.com/office/powerpoint/2010/main" val="3291904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63AD1BA-A993-49D0-9804-B6ECA0A43C50}" type="slidenum">
              <a:rPr lang="en-US" altLang="en-US"/>
              <a:pPr>
                <a:defRPr/>
              </a:pPr>
              <a:t>‹#›</a:t>
            </a:fld>
            <a:endParaRPr lang="en-US" altLang="en-US"/>
          </a:p>
        </p:txBody>
      </p:sp>
    </p:spTree>
    <p:extLst>
      <p:ext uri="{BB962C8B-B14F-4D97-AF65-F5344CB8AC3E}">
        <p14:creationId xmlns:p14="http://schemas.microsoft.com/office/powerpoint/2010/main" val="359530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51E718E-FA7D-4F6D-B14C-219E6D4DA04F}" type="slidenum">
              <a:rPr lang="en-US" altLang="en-US"/>
              <a:pPr>
                <a:defRPr/>
              </a:pPr>
              <a:t>‹#›</a:t>
            </a:fld>
            <a:endParaRPr lang="en-US" altLang="en-US"/>
          </a:p>
        </p:txBody>
      </p:sp>
    </p:spTree>
    <p:extLst>
      <p:ext uri="{BB962C8B-B14F-4D97-AF65-F5344CB8AC3E}">
        <p14:creationId xmlns:p14="http://schemas.microsoft.com/office/powerpoint/2010/main" val="3820330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1"/>
          </p:nvPr>
        </p:nvSpPr>
        <p:spPr>
          <a:ln/>
        </p:spPr>
        <p:txBody>
          <a:bodyPr/>
          <a:lstStyle>
            <a:lvl1pPr>
              <a:defRPr/>
            </a:lvl1pPr>
          </a:lstStyle>
          <a:p>
            <a:pPr>
              <a:defRPr/>
            </a:pPr>
            <a:fld id="{60088CA2-62D5-4B3E-AAF6-BAC5EFA519E6}" type="slidenum">
              <a:rPr lang="en-US" altLang="en-US"/>
              <a:pPr>
                <a:defRPr/>
              </a:pPr>
              <a:t>‹#›</a:t>
            </a:fld>
            <a:endParaRPr lang="en-US" altLang="en-US"/>
          </a:p>
        </p:txBody>
      </p:sp>
    </p:spTree>
    <p:extLst>
      <p:ext uri="{BB962C8B-B14F-4D97-AF65-F5344CB8AC3E}">
        <p14:creationId xmlns:p14="http://schemas.microsoft.com/office/powerpoint/2010/main" val="335079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0B43687-F47D-42BE-8A94-B51768E7CB67}" type="slidenum">
              <a:rPr lang="en-US" altLang="en-US"/>
              <a:pPr>
                <a:defRPr/>
              </a:pPr>
              <a:t>‹#›</a:t>
            </a:fld>
            <a:endParaRPr lang="en-US" altLang="en-US"/>
          </a:p>
        </p:txBody>
      </p:sp>
    </p:spTree>
    <p:extLst>
      <p:ext uri="{BB962C8B-B14F-4D97-AF65-F5344CB8AC3E}">
        <p14:creationId xmlns:p14="http://schemas.microsoft.com/office/powerpoint/2010/main" val="163751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E99129E-5C41-4774-BF8B-18A93EC723FA}" type="slidenum">
              <a:rPr lang="en-US" altLang="en-US"/>
              <a:pPr>
                <a:defRPr/>
              </a:pPr>
              <a:t>‹#›</a:t>
            </a:fld>
            <a:endParaRPr lang="en-US" altLang="en-US"/>
          </a:p>
        </p:txBody>
      </p:sp>
    </p:spTree>
    <p:extLst>
      <p:ext uri="{BB962C8B-B14F-4D97-AF65-F5344CB8AC3E}">
        <p14:creationId xmlns:p14="http://schemas.microsoft.com/office/powerpoint/2010/main" val="12232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8B9475D-E59C-4649-BCF7-99034F03FE58}" type="slidenum">
              <a:rPr lang="en-US" altLang="en-US"/>
              <a:pPr>
                <a:defRPr/>
              </a:pPr>
              <a:t>‹#›</a:t>
            </a:fld>
            <a:endParaRPr lang="en-US" altLang="en-US"/>
          </a:p>
        </p:txBody>
      </p:sp>
    </p:spTree>
    <p:extLst>
      <p:ext uri="{BB962C8B-B14F-4D97-AF65-F5344CB8AC3E}">
        <p14:creationId xmlns:p14="http://schemas.microsoft.com/office/powerpoint/2010/main" val="183641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8A87F64C-0E7F-4805-9027-D6E4BC770C92}" type="slidenum">
              <a:rPr lang="en-US" altLang="en-US"/>
              <a:pPr>
                <a:defRPr/>
              </a:pPr>
              <a:t>‹#›</a:t>
            </a:fld>
            <a:endParaRPr lang="en-US" altLang="en-US"/>
          </a:p>
        </p:txBody>
      </p:sp>
    </p:spTree>
    <p:extLst>
      <p:ext uri="{BB962C8B-B14F-4D97-AF65-F5344CB8AC3E}">
        <p14:creationId xmlns:p14="http://schemas.microsoft.com/office/powerpoint/2010/main" val="308626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96C251A9-1B1D-4B85-A213-72CB60DA851F}" type="slidenum">
              <a:rPr lang="en-US" altLang="en-US"/>
              <a:pPr>
                <a:defRPr/>
              </a:pPr>
              <a:t>‹#›</a:t>
            </a:fld>
            <a:endParaRPr lang="en-US" altLang="en-US"/>
          </a:p>
        </p:txBody>
      </p:sp>
    </p:spTree>
    <p:extLst>
      <p:ext uri="{BB962C8B-B14F-4D97-AF65-F5344CB8AC3E}">
        <p14:creationId xmlns:p14="http://schemas.microsoft.com/office/powerpoint/2010/main" val="3164795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22B85AB4-9F5C-4D5A-935A-C860F82DC2DC}" type="slidenum">
              <a:rPr lang="en-US" altLang="en-US"/>
              <a:pPr>
                <a:defRPr/>
              </a:pPr>
              <a:t>‹#›</a:t>
            </a:fld>
            <a:endParaRPr lang="en-US" altLang="en-US"/>
          </a:p>
        </p:txBody>
      </p:sp>
    </p:spTree>
    <p:extLst>
      <p:ext uri="{BB962C8B-B14F-4D97-AF65-F5344CB8AC3E}">
        <p14:creationId xmlns:p14="http://schemas.microsoft.com/office/powerpoint/2010/main" val="648812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6752991-575E-4F46-AF10-FC6EE273BE96}" type="slidenum">
              <a:rPr lang="en-US" altLang="en-US"/>
              <a:pPr>
                <a:defRPr/>
              </a:pPr>
              <a:t>‹#›</a:t>
            </a:fld>
            <a:endParaRPr lang="en-US" altLang="en-US"/>
          </a:p>
        </p:txBody>
      </p:sp>
    </p:spTree>
    <p:extLst>
      <p:ext uri="{BB962C8B-B14F-4D97-AF65-F5344CB8AC3E}">
        <p14:creationId xmlns:p14="http://schemas.microsoft.com/office/powerpoint/2010/main" val="997099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7E00DA22-5E58-4C25-A205-05A7E6238AA8}" type="slidenum">
              <a:rPr lang="en-US" altLang="en-US"/>
              <a:pPr>
                <a:defRPr/>
              </a:pPr>
              <a:t>‹#›</a:t>
            </a:fld>
            <a:endParaRPr lang="en-US" altLang="en-US"/>
          </a:p>
        </p:txBody>
      </p:sp>
    </p:spTree>
    <p:extLst>
      <p:ext uri="{BB962C8B-B14F-4D97-AF65-F5344CB8AC3E}">
        <p14:creationId xmlns:p14="http://schemas.microsoft.com/office/powerpoint/2010/main" val="2102545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838200" y="6537325"/>
            <a:ext cx="7239000" cy="3206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a:p>
        </p:txBody>
      </p:sp>
      <p:sp>
        <p:nvSpPr>
          <p:cNvPr id="1030" name="Rectangle 6"/>
          <p:cNvSpPr>
            <a:spLocks noGrp="1" noChangeArrowheads="1"/>
          </p:cNvSpPr>
          <p:nvPr>
            <p:ph type="sldNum" sz="quarter" idx="4"/>
          </p:nvPr>
        </p:nvSpPr>
        <p:spPr bwMode="auto">
          <a:xfrm>
            <a:off x="8305800" y="6553200"/>
            <a:ext cx="762000" cy="3048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b="1"/>
            </a:lvl1pPr>
          </a:lstStyle>
          <a:p>
            <a:pPr>
              <a:defRPr/>
            </a:pPr>
            <a:fld id="{BC8D54A9-5D82-4195-887F-CE6FD41DF64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5.w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jpeg"/><Relationship Id="rId5" Type="http://schemas.openxmlformats.org/officeDocument/2006/relationships/image" Target="../media/image6.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DC457B3D-3D66-4619-99B3-85C1BE5DFD1D}" type="slidenum">
              <a:rPr lang="en-US" altLang="en-US" sz="1400" smtClean="0"/>
              <a:pPr/>
              <a:t>1</a:t>
            </a:fld>
            <a:endParaRPr lang="en-US" altLang="en-US" sz="1400" smtClean="0"/>
          </a:p>
        </p:txBody>
      </p:sp>
      <p:sp>
        <p:nvSpPr>
          <p:cNvPr id="17410" name="Rectangle 3"/>
          <p:cNvSpPr>
            <a:spLocks noGrp="1" noChangeArrowheads="1"/>
          </p:cNvSpPr>
          <p:nvPr>
            <p:ph type="subTitle" idx="1"/>
          </p:nvPr>
        </p:nvSpPr>
        <p:spPr>
          <a:xfrm>
            <a:off x="4572000" y="2133600"/>
            <a:ext cx="4191000" cy="3505200"/>
          </a:xfrm>
        </p:spPr>
        <p:txBody>
          <a:bodyPr/>
          <a:lstStyle/>
          <a:p>
            <a:pPr eaLnBrk="1" hangingPunct="1"/>
            <a:r>
              <a:rPr lang="en-US" b="0" dirty="0" smtClean="0"/>
              <a:t>Chapter 4</a:t>
            </a:r>
          </a:p>
          <a:p>
            <a:pPr eaLnBrk="1" hangingPunct="1"/>
            <a:endParaRPr lang="en-US" b="0" dirty="0" smtClean="0"/>
          </a:p>
          <a:p>
            <a:pPr eaLnBrk="1" hangingPunct="1"/>
            <a:r>
              <a:rPr lang="en-US" b="0" dirty="0" smtClean="0"/>
              <a:t>Synchronous Generators</a:t>
            </a:r>
          </a:p>
          <a:p>
            <a:pPr eaLnBrk="1" hangingPunct="1"/>
            <a:r>
              <a:rPr lang="en-US" b="0" dirty="0" smtClean="0"/>
              <a:t>Part II</a:t>
            </a:r>
          </a:p>
        </p:txBody>
      </p:sp>
      <p:pic>
        <p:nvPicPr>
          <p:cNvPr id="17411" name="Picture 11" descr="MHHE-logo-mark-72dpi-100sca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0"/>
            <a:ext cx="16764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13"/>
          <p:cNvSpPr>
            <a:spLocks noChangeArrowheads="1"/>
          </p:cNvSpPr>
          <p:nvPr/>
        </p:nvSpPr>
        <p:spPr bwMode="auto">
          <a:xfrm>
            <a:off x="0" y="6613525"/>
            <a:ext cx="9144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1000"/>
              <a:t>Copyright © The McGraw-Hill Companies, Inc. Permission required for reproduction or display.</a:t>
            </a:r>
          </a:p>
        </p:txBody>
      </p:sp>
      <p:pic>
        <p:nvPicPr>
          <p:cNvPr id="1741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963613"/>
            <a:ext cx="3733800" cy="558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224CAE9D-5E56-44E2-9838-DBFD5AACE35D}" type="slidenum">
              <a:rPr lang="en-US" altLang="en-US" sz="1400" smtClean="0"/>
              <a:pPr/>
              <a:t>10</a:t>
            </a:fld>
            <a:endParaRPr lang="en-US" altLang="en-US" sz="1400" smtClean="0"/>
          </a:p>
        </p:txBody>
      </p:sp>
      <p:sp>
        <p:nvSpPr>
          <p:cNvPr id="92162" name="Title 1"/>
          <p:cNvSpPr>
            <a:spLocks noGrp="1"/>
          </p:cNvSpPr>
          <p:nvPr>
            <p:ph type="title"/>
          </p:nvPr>
        </p:nvSpPr>
        <p:spPr/>
        <p:txBody>
          <a:bodyPr/>
          <a:lstStyle/>
          <a:p>
            <a:r>
              <a:rPr lang="en-US" sz="2400" smtClean="0"/>
              <a:t>Operation of Synchronous Generators in Parallel with Other Generators of the Same Size</a:t>
            </a:r>
          </a:p>
        </p:txBody>
      </p:sp>
      <p:pic>
        <p:nvPicPr>
          <p:cNvPr id="92163" name="Picture 1" descr="cha29540_0438"/>
          <p:cNvPicPr>
            <a:picLocks noGrp="1" noChangeAspect="1"/>
          </p:cNvPicPr>
          <p:nvPr isPhoto="1">
            <p:ph idx="1"/>
          </p:nvPr>
        </p:nvPicPr>
        <p:blipFill>
          <a:blip r:embed="rId3">
            <a:extLst>
              <a:ext uri="{28A0092B-C50C-407E-A947-70E740481C1C}">
                <a14:useLocalDpi xmlns:a14="http://schemas.microsoft.com/office/drawing/2010/main" val="0"/>
              </a:ext>
            </a:extLst>
          </a:blip>
          <a:srcRect l="-5431" t="952" b="80017"/>
          <a:stretch>
            <a:fillRect/>
          </a:stretch>
        </p:blipFill>
        <p:spPr>
          <a:xfrm>
            <a:off x="1219200" y="1371600"/>
            <a:ext cx="3086100" cy="1347788"/>
          </a:xfrm>
        </p:spPr>
      </p:pic>
      <p:pic>
        <p:nvPicPr>
          <p:cNvPr id="92164" name="Picture 1" descr="cha29540_0438"/>
          <p:cNvPicPr>
            <a:picLocks noGrp="1" noChangeAspect="1"/>
          </p:cNvPicPr>
          <p:nvPr isPhoto="1"/>
        </p:nvPicPr>
        <p:blipFill>
          <a:blip r:embed="rId3">
            <a:extLst>
              <a:ext uri="{28A0092B-C50C-407E-A947-70E740481C1C}">
                <a14:useLocalDpi xmlns:a14="http://schemas.microsoft.com/office/drawing/2010/main" val="0"/>
              </a:ext>
            </a:extLst>
          </a:blip>
          <a:srcRect l="-8145" t="21101" b="54269"/>
          <a:stretch>
            <a:fillRect/>
          </a:stretch>
        </p:blipFill>
        <p:spPr bwMode="auto">
          <a:xfrm>
            <a:off x="4267200" y="1219200"/>
            <a:ext cx="322103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 descr="cha29540_0438"/>
          <p:cNvPicPr>
            <a:picLocks noGrp="1" noChangeAspect="1"/>
          </p:cNvPicPr>
          <p:nvPr isPhoto="1"/>
        </p:nvPicPr>
        <p:blipFill>
          <a:blip r:embed="rId3">
            <a:extLst>
              <a:ext uri="{28A0092B-C50C-407E-A947-70E740481C1C}">
                <a14:useLocalDpi xmlns:a14="http://schemas.microsoft.com/office/drawing/2010/main" val="0"/>
              </a:ext>
            </a:extLst>
          </a:blip>
          <a:srcRect l="5431" t="45731" b="26283"/>
          <a:stretch>
            <a:fillRect/>
          </a:stretch>
        </p:blipFill>
        <p:spPr bwMode="auto">
          <a:xfrm>
            <a:off x="1295400" y="3124200"/>
            <a:ext cx="275748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1" descr="cha29540_0438"/>
          <p:cNvPicPr>
            <a:picLocks noGrp="1" noChangeAspect="1"/>
          </p:cNvPicPr>
          <p:nvPr isPhoto="1"/>
        </p:nvPicPr>
        <p:blipFill>
          <a:blip r:embed="rId3">
            <a:extLst>
              <a:ext uri="{28A0092B-C50C-407E-A947-70E740481C1C}">
                <a14:useLocalDpi xmlns:a14="http://schemas.microsoft.com/office/drawing/2010/main" val="0"/>
              </a:ext>
            </a:extLst>
          </a:blip>
          <a:srcRect l="-2715" t="72597"/>
          <a:stretch>
            <a:fillRect/>
          </a:stretch>
        </p:blipFill>
        <p:spPr bwMode="auto">
          <a:xfrm>
            <a:off x="4343400" y="3048000"/>
            <a:ext cx="3097213"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457200" y="5029200"/>
            <a:ext cx="8229600" cy="1524000"/>
          </a:xfrm>
          <a:prstGeom prst="rect">
            <a:avLst/>
          </a:prstGeom>
          <a:noFill/>
          <a:ln w="9525">
            <a:noFill/>
            <a:miter lim="800000"/>
            <a:headEnd/>
            <a:tailEnd/>
          </a:ln>
        </p:spPr>
        <p:txBody>
          <a:bodyPr/>
          <a:lstStyle/>
          <a:p>
            <a:pPr eaLnBrk="0" hangingPunct="0">
              <a:defRPr/>
            </a:pPr>
            <a:r>
              <a:rPr lang="en-US" sz="1600" kern="0" dirty="0">
                <a:solidFill>
                  <a:schemeClr val="tx2"/>
                </a:solidFill>
                <a:latin typeface="+mj-lt"/>
                <a:ea typeface="+mj-ea"/>
                <a:cs typeface="+mj-cs"/>
              </a:rPr>
              <a:t>Figure 4-38</a:t>
            </a:r>
          </a:p>
          <a:p>
            <a:pPr eaLnBrk="0" hangingPunct="0">
              <a:defRPr/>
            </a:pPr>
            <a:r>
              <a:rPr lang="en-US" sz="1600" kern="0" dirty="0">
                <a:solidFill>
                  <a:schemeClr val="tx2"/>
                </a:solidFill>
                <a:latin typeface="+mj-lt"/>
                <a:ea typeface="+mj-ea"/>
                <a:cs typeface="+mj-cs"/>
              </a:rPr>
              <a:t>(a) A generator connected in parallel with another machine of the same size. (b) The corresponding house diagrams at the moment generator 2 is paralleled with the system. (c) The effect of increasing generator 2’s governor set point on the operation of the system. (d) The effect of increasing generator 2’s field current on the operation of the system</a:t>
            </a:r>
          </a:p>
        </p:txBody>
      </p:sp>
      <p:sp>
        <p:nvSpPr>
          <p:cNvPr id="92169" name="Text Box 9"/>
          <p:cNvSpPr txBox="1">
            <a:spLocks noChangeArrowheads="1"/>
          </p:cNvSpPr>
          <p:nvPr/>
        </p:nvSpPr>
        <p:spPr bwMode="auto">
          <a:xfrm>
            <a:off x="3946525" y="6411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92170" name="Text Box 5"/>
          <p:cNvSpPr txBox="1">
            <a:spLocks noChangeArrowheads="1"/>
          </p:cNvSpPr>
          <p:nvPr/>
        </p:nvSpPr>
        <p:spPr bwMode="auto">
          <a:xfrm>
            <a:off x="4572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C767F069-96D8-4B93-8558-F00C16DDD7C4}" type="slidenum">
              <a:rPr lang="en-US" altLang="en-US" sz="1400" smtClean="0"/>
              <a:pPr/>
              <a:t>11</a:t>
            </a:fld>
            <a:endParaRPr lang="en-US" altLang="en-US" sz="1400" smtClean="0"/>
          </a:p>
        </p:txBody>
      </p:sp>
      <p:sp>
        <p:nvSpPr>
          <p:cNvPr id="94210" name="Title 1"/>
          <p:cNvSpPr>
            <a:spLocks noGrp="1"/>
          </p:cNvSpPr>
          <p:nvPr>
            <p:ph type="title"/>
          </p:nvPr>
        </p:nvSpPr>
        <p:spPr/>
        <p:txBody>
          <a:bodyPr/>
          <a:lstStyle/>
          <a:p>
            <a:r>
              <a:rPr lang="en-US" sz="2400" smtClean="0"/>
              <a:t>Operation of Synchronous Generators in Parallel with Other Generators of the Same Size</a:t>
            </a:r>
          </a:p>
        </p:txBody>
      </p:sp>
      <p:pic>
        <p:nvPicPr>
          <p:cNvPr id="94211" name="Picture 1" descr="cha29540_0440"/>
          <p:cNvPicPr>
            <a:picLocks noGrp="1" noChangeAspect="1"/>
          </p:cNvPicPr>
          <p:nvPr isPhoto="1">
            <p:ph idx="1"/>
          </p:nvPr>
        </p:nvPicPr>
        <p:blipFill>
          <a:blip r:embed="rId3">
            <a:extLst>
              <a:ext uri="{28A0092B-C50C-407E-A947-70E740481C1C}">
                <a14:useLocalDpi xmlns:a14="http://schemas.microsoft.com/office/drawing/2010/main" val="0"/>
              </a:ext>
            </a:extLst>
          </a:blip>
          <a:srcRect l="-3259" t="1389" b="75000"/>
          <a:stretch>
            <a:fillRect/>
          </a:stretch>
        </p:blipFill>
        <p:spPr>
          <a:xfrm>
            <a:off x="968375" y="1676400"/>
            <a:ext cx="2921000" cy="1601788"/>
          </a:xfrm>
        </p:spPr>
      </p:pic>
      <p:pic>
        <p:nvPicPr>
          <p:cNvPr id="94212" name="Picture 1" descr="cha29540_0440"/>
          <p:cNvPicPr>
            <a:picLocks noGrp="1" noChangeAspect="1"/>
          </p:cNvPicPr>
          <p:nvPr isPhoto="1"/>
        </p:nvPicPr>
        <p:blipFill>
          <a:blip r:embed="rId4">
            <a:extLst>
              <a:ext uri="{28A0092B-C50C-407E-A947-70E740481C1C}">
                <a14:useLocalDpi xmlns:a14="http://schemas.microsoft.com/office/drawing/2010/main" val="0"/>
              </a:ext>
            </a:extLst>
          </a:blip>
          <a:srcRect l="3398" t="26389" b="48611"/>
          <a:stretch>
            <a:fillRect/>
          </a:stretch>
        </p:blipFill>
        <p:spPr bwMode="auto">
          <a:xfrm>
            <a:off x="4689475" y="1524000"/>
            <a:ext cx="29495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1" descr="cha29540_0440"/>
          <p:cNvPicPr>
            <a:picLocks noGrp="1" noChangeAspect="1"/>
          </p:cNvPicPr>
          <p:nvPr isPhoto="1"/>
        </p:nvPicPr>
        <p:blipFill>
          <a:blip r:embed="rId4">
            <a:extLst>
              <a:ext uri="{28A0092B-C50C-407E-A947-70E740481C1C}">
                <a14:useLocalDpi xmlns:a14="http://schemas.microsoft.com/office/drawing/2010/main" val="0"/>
              </a:ext>
            </a:extLst>
          </a:blip>
          <a:srcRect l="3398" t="50000" b="22221"/>
          <a:stretch>
            <a:fillRect/>
          </a:stretch>
        </p:blipFill>
        <p:spPr bwMode="auto">
          <a:xfrm>
            <a:off x="1233488" y="3352800"/>
            <a:ext cx="26543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1" descr="cha29540_0440"/>
          <p:cNvPicPr>
            <a:picLocks noGrp="1" noChangeAspect="1"/>
          </p:cNvPicPr>
          <p:nvPr isPhoto="1"/>
        </p:nvPicPr>
        <p:blipFill>
          <a:blip r:embed="rId4">
            <a:extLst>
              <a:ext uri="{28A0092B-C50C-407E-A947-70E740481C1C}">
                <a14:useLocalDpi xmlns:a14="http://schemas.microsoft.com/office/drawing/2010/main" val="0"/>
              </a:ext>
            </a:extLst>
          </a:blip>
          <a:srcRect l="3398" t="76389"/>
          <a:stretch>
            <a:fillRect/>
          </a:stretch>
        </p:blipFill>
        <p:spPr bwMode="auto">
          <a:xfrm>
            <a:off x="4714875" y="3276600"/>
            <a:ext cx="301307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457200" y="5257800"/>
            <a:ext cx="8229600" cy="1295400"/>
          </a:xfrm>
          <a:prstGeom prst="rect">
            <a:avLst/>
          </a:prstGeom>
          <a:noFill/>
          <a:ln w="9525">
            <a:noFill/>
            <a:miter lim="800000"/>
            <a:headEnd/>
            <a:tailEnd/>
          </a:ln>
        </p:spPr>
        <p:txBody>
          <a:bodyPr/>
          <a:lstStyle/>
          <a:p>
            <a:pPr eaLnBrk="0" hangingPunct="0">
              <a:defRPr/>
            </a:pPr>
            <a:r>
              <a:rPr lang="en-US" sz="1600" kern="0" dirty="0">
                <a:solidFill>
                  <a:schemeClr val="tx2"/>
                </a:solidFill>
                <a:latin typeface="+mj-lt"/>
                <a:ea typeface="+mj-ea"/>
                <a:cs typeface="+mj-cs"/>
              </a:rPr>
              <a:t>Figure 4-40</a:t>
            </a:r>
          </a:p>
          <a:p>
            <a:pPr eaLnBrk="0" hangingPunct="0">
              <a:defRPr/>
            </a:pPr>
            <a:r>
              <a:rPr lang="en-US" sz="1600" kern="0" dirty="0">
                <a:solidFill>
                  <a:schemeClr val="tx2"/>
                </a:solidFill>
                <a:latin typeface="+mj-lt"/>
                <a:ea typeface="+mj-ea"/>
                <a:cs typeface="+mj-cs"/>
              </a:rPr>
              <a:t>(a) Shifting power sharing without affecting system frequency. (b) Shifting system frequency without affecting power sharing. (c) Shifting reactive power sharing without affecting terminal voltage. (d) Shifting terminal voltage without affecting reactive power sharing.</a:t>
            </a:r>
          </a:p>
        </p:txBody>
      </p:sp>
      <p:sp>
        <p:nvSpPr>
          <p:cNvPr id="94217" name="Text Box 9"/>
          <p:cNvSpPr txBox="1">
            <a:spLocks noChangeArrowheads="1"/>
          </p:cNvSpPr>
          <p:nvPr/>
        </p:nvSpPr>
        <p:spPr bwMode="auto">
          <a:xfrm>
            <a:off x="3946525" y="65643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94218" name="Text Box 5"/>
          <p:cNvSpPr txBox="1">
            <a:spLocks noChangeArrowheads="1"/>
          </p:cNvSpPr>
          <p:nvPr/>
        </p:nvSpPr>
        <p:spPr bwMode="auto">
          <a:xfrm>
            <a:off x="4572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Title 1"/>
          <p:cNvSpPr>
            <a:spLocks noGrp="1"/>
          </p:cNvSpPr>
          <p:nvPr>
            <p:ph type="title"/>
          </p:nvPr>
        </p:nvSpPr>
        <p:spPr>
          <a:xfrm>
            <a:off x="457200" y="0"/>
            <a:ext cx="8229600" cy="609600"/>
          </a:xfrm>
        </p:spPr>
        <p:txBody>
          <a:bodyPr/>
          <a:lstStyle/>
          <a:p>
            <a:r>
              <a:rPr lang="en-US" sz="2400" smtClean="0"/>
              <a:t>Synchronous Generator Ratings</a:t>
            </a:r>
          </a:p>
        </p:txBody>
      </p:sp>
      <p:sp>
        <p:nvSpPr>
          <p:cNvPr id="84998"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C518FA13-BA65-4570-9D5D-1470C2B3751B}" type="slidenum">
              <a:rPr lang="en-US" altLang="en-US" sz="1400" smtClean="0"/>
              <a:pPr/>
              <a:t>12</a:t>
            </a:fld>
            <a:endParaRPr lang="en-US" altLang="en-US" sz="1400" smtClean="0"/>
          </a:p>
        </p:txBody>
      </p:sp>
      <p:sp>
        <p:nvSpPr>
          <p:cNvPr id="84999" name="Content Placeholder 5"/>
          <p:cNvSpPr>
            <a:spLocks noGrp="1"/>
          </p:cNvSpPr>
          <p:nvPr>
            <p:ph idx="1"/>
          </p:nvPr>
        </p:nvSpPr>
        <p:spPr>
          <a:xfrm>
            <a:off x="457200" y="1295400"/>
            <a:ext cx="8229600" cy="4191000"/>
          </a:xfrm>
        </p:spPr>
        <p:txBody>
          <a:bodyPr/>
          <a:lstStyle/>
          <a:p>
            <a:r>
              <a:rPr lang="en-US" sz="2400" b="0" smtClean="0"/>
              <a:t>Armature heating sets the limit on the armature current, independent of the power factor</a:t>
            </a:r>
          </a:p>
          <a:p>
            <a:endParaRPr lang="en-US" sz="2400" b="0" smtClean="0"/>
          </a:p>
          <a:p>
            <a:endParaRPr lang="en-US" sz="2400" b="0" smtClean="0"/>
          </a:p>
          <a:p>
            <a:endParaRPr lang="en-US" sz="2400" b="0" smtClean="0"/>
          </a:p>
          <a:p>
            <a:r>
              <a:rPr lang="en-US" sz="2400" b="0" smtClean="0"/>
              <a:t>For a given rated voltage, the maximum acceptable </a:t>
            </a:r>
            <a:r>
              <a:rPr lang="en-US" sz="2400" b="0" i="1" smtClean="0"/>
              <a:t>I</a:t>
            </a:r>
            <a:r>
              <a:rPr lang="en-US" sz="2400" b="0" i="1" baseline="-25000" smtClean="0"/>
              <a:t>A</a:t>
            </a:r>
            <a:r>
              <a:rPr lang="en-US" sz="2400" b="0" i="1" smtClean="0"/>
              <a:t> </a:t>
            </a:r>
            <a:r>
              <a:rPr lang="en-US" sz="2400" b="0" smtClean="0"/>
              <a:t>determines the rated KVA of the generator</a:t>
            </a:r>
          </a:p>
          <a:p>
            <a:pPr>
              <a:buFontTx/>
              <a:buNone/>
            </a:pPr>
            <a:endParaRPr lang="en-US" sz="2400" b="0" smtClean="0"/>
          </a:p>
        </p:txBody>
      </p:sp>
      <p:graphicFrame>
        <p:nvGraphicFramePr>
          <p:cNvPr id="84995" name="Object 3"/>
          <p:cNvGraphicFramePr>
            <a:graphicFrameLocks noChangeAspect="1"/>
          </p:cNvGraphicFramePr>
          <p:nvPr/>
        </p:nvGraphicFramePr>
        <p:xfrm>
          <a:off x="3657600" y="2438400"/>
          <a:ext cx="1473200" cy="381000"/>
        </p:xfrm>
        <a:graphic>
          <a:graphicData uri="http://schemas.openxmlformats.org/presentationml/2006/ole">
            <mc:AlternateContent xmlns:mc="http://schemas.openxmlformats.org/markup-compatibility/2006">
              <mc:Choice xmlns:v="urn:schemas-microsoft-com:vml" Requires="v">
                <p:oleObj spid="_x0000_s85016" name="Equation" r:id="rId4" imgW="1473120" imgH="380880" progId="">
                  <p:embed/>
                </p:oleObj>
              </mc:Choice>
              <mc:Fallback>
                <p:oleObj name="Equation" r:id="rId4" imgW="1473120" imgH="38088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438400"/>
                        <a:ext cx="1473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6" name="Object 4"/>
          <p:cNvGraphicFramePr>
            <a:graphicFrameLocks noChangeAspect="1"/>
          </p:cNvGraphicFramePr>
          <p:nvPr/>
        </p:nvGraphicFramePr>
        <p:xfrm>
          <a:off x="2743200" y="4495800"/>
          <a:ext cx="3860800" cy="469900"/>
        </p:xfrm>
        <a:graphic>
          <a:graphicData uri="http://schemas.openxmlformats.org/presentationml/2006/ole">
            <mc:AlternateContent xmlns:mc="http://schemas.openxmlformats.org/markup-compatibility/2006">
              <mc:Choice xmlns:v="urn:schemas-microsoft-com:vml" Requires="v">
                <p:oleObj spid="_x0000_s85017" name="Equation" r:id="rId6" imgW="3860640" imgH="469800" progId="">
                  <p:embed/>
                </p:oleObj>
              </mc:Choice>
              <mc:Fallback>
                <p:oleObj name="Equation" r:id="rId6" imgW="3860640" imgH="469800"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4495800"/>
                        <a:ext cx="3860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00" name="Text Box 9"/>
          <p:cNvSpPr txBox="1">
            <a:spLocks noChangeArrowheads="1"/>
          </p:cNvSpPr>
          <p:nvPr/>
        </p:nvSpPr>
        <p:spPr bwMode="auto">
          <a:xfrm>
            <a:off x="685800" y="6096000"/>
            <a:ext cx="8077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304800"/>
            <a:ext cx="8229600" cy="609600"/>
          </a:xfrm>
        </p:spPr>
        <p:txBody>
          <a:bodyPr/>
          <a:lstStyle/>
          <a:p>
            <a:r>
              <a:rPr lang="en-US" sz="2400" smtClean="0"/>
              <a:t>Synchronous Generator Ratings</a:t>
            </a:r>
          </a:p>
        </p:txBody>
      </p:sp>
      <p:sp>
        <p:nvSpPr>
          <p:cNvPr id="110594"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0A13DE74-9AA6-424A-BA71-E8F150B9511C}" type="slidenum">
              <a:rPr lang="en-US" altLang="en-US" sz="1400" smtClean="0"/>
              <a:pPr/>
              <a:t>13</a:t>
            </a:fld>
            <a:endParaRPr lang="en-US" altLang="en-US" sz="1400" smtClean="0"/>
          </a:p>
        </p:txBody>
      </p:sp>
      <p:sp>
        <p:nvSpPr>
          <p:cNvPr id="110595" name="Content Placeholder 5"/>
          <p:cNvSpPr>
            <a:spLocks noGrp="1"/>
          </p:cNvSpPr>
          <p:nvPr>
            <p:ph idx="1"/>
          </p:nvPr>
        </p:nvSpPr>
        <p:spPr>
          <a:xfrm>
            <a:off x="457200" y="762000"/>
            <a:ext cx="8229600" cy="5562600"/>
          </a:xfrm>
        </p:spPr>
        <p:txBody>
          <a:bodyPr/>
          <a:lstStyle/>
          <a:p>
            <a:endParaRPr lang="en-US" sz="2400" b="0" dirty="0" smtClean="0"/>
          </a:p>
          <a:p>
            <a:r>
              <a:rPr lang="en-US" sz="2400" b="0" dirty="0" smtClean="0"/>
              <a:t>The rotor heating sets the limit on the machine’s field current and hence sets the maximum allowable </a:t>
            </a:r>
            <a:r>
              <a:rPr lang="en-US" sz="2400" b="0" i="1" dirty="0" smtClean="0"/>
              <a:t>E</a:t>
            </a:r>
            <a:r>
              <a:rPr lang="en-US" sz="2400" b="0" i="1" baseline="-25000" dirty="0" smtClean="0"/>
              <a:t>A</a:t>
            </a:r>
            <a:r>
              <a:rPr lang="en-US" sz="2400" b="0" dirty="0" smtClean="0"/>
              <a:t> and rated power factor</a:t>
            </a:r>
          </a:p>
          <a:p>
            <a:pPr>
              <a:buFontTx/>
              <a:buNone/>
            </a:pPr>
            <a:endParaRPr lang="en-US" sz="2400" b="0" i="1" dirty="0" smtClean="0"/>
          </a:p>
        </p:txBody>
      </p:sp>
      <p:pic>
        <p:nvPicPr>
          <p:cNvPr id="110596" name="Picture 1" descr="cha29540_0447"/>
          <p:cNvPicPr>
            <a:picLocks noGrp="1" noChangeAspect="1"/>
          </p:cNvPicPr>
          <p:nvPr isPhoto="1"/>
        </p:nvPicPr>
        <p:blipFill>
          <a:blip r:embed="rId3">
            <a:extLst>
              <a:ext uri="{28A0092B-C50C-407E-A947-70E740481C1C}">
                <a14:useLocalDpi xmlns:a14="http://schemas.microsoft.com/office/drawing/2010/main" val="0"/>
              </a:ext>
            </a:extLst>
          </a:blip>
          <a:srcRect t="9908"/>
          <a:stretch>
            <a:fillRect/>
          </a:stretch>
        </p:blipFill>
        <p:spPr bwMode="auto">
          <a:xfrm>
            <a:off x="2514600" y="2743200"/>
            <a:ext cx="35829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bwMode="auto">
          <a:xfrm>
            <a:off x="457200" y="5257800"/>
            <a:ext cx="8229600" cy="609600"/>
          </a:xfrm>
          <a:prstGeom prst="rect">
            <a:avLst/>
          </a:prstGeom>
          <a:noFill/>
          <a:ln w="9525">
            <a:noFill/>
            <a:miter lim="800000"/>
            <a:headEnd/>
            <a:tailEnd/>
          </a:ln>
        </p:spPr>
        <p:txBody>
          <a:bodyPr/>
          <a:lstStyle/>
          <a:p>
            <a:pPr eaLnBrk="0" hangingPunct="0">
              <a:defRPr/>
            </a:pPr>
            <a:r>
              <a:rPr lang="en-US" sz="1600" kern="0" dirty="0">
                <a:solidFill>
                  <a:schemeClr val="tx2"/>
                </a:solidFill>
                <a:latin typeface="+mj-lt"/>
                <a:ea typeface="+mj-ea"/>
                <a:cs typeface="+mj-cs"/>
              </a:rPr>
              <a:t>Figure 4-47</a:t>
            </a:r>
          </a:p>
          <a:p>
            <a:pPr eaLnBrk="0" hangingPunct="0">
              <a:defRPr/>
            </a:pPr>
            <a:r>
              <a:rPr lang="en-US" sz="1600" kern="0" dirty="0">
                <a:solidFill>
                  <a:schemeClr val="tx2"/>
                </a:solidFill>
                <a:latin typeface="+mj-lt"/>
                <a:ea typeface="+mj-ea"/>
                <a:cs typeface="+mj-cs"/>
              </a:rPr>
              <a:t>The effect of the rotor field current limit on setting the rated power factor of the generator</a:t>
            </a:r>
          </a:p>
        </p:txBody>
      </p:sp>
      <p:sp>
        <p:nvSpPr>
          <p:cNvPr id="110599" name="Text Box 7"/>
          <p:cNvSpPr txBox="1">
            <a:spLocks noChangeArrowheads="1"/>
          </p:cNvSpPr>
          <p:nvPr/>
        </p:nvSpPr>
        <p:spPr bwMode="auto">
          <a:xfrm>
            <a:off x="4479925" y="65643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0600" name="Text Box 5"/>
          <p:cNvSpPr txBox="1">
            <a:spLocks noChangeArrowheads="1"/>
          </p:cNvSpPr>
          <p:nvPr/>
        </p:nvSpPr>
        <p:spPr bwMode="auto">
          <a:xfrm>
            <a:off x="4572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274638"/>
            <a:ext cx="8229600" cy="563562"/>
          </a:xfrm>
        </p:spPr>
        <p:txBody>
          <a:bodyPr/>
          <a:lstStyle/>
          <a:p>
            <a:r>
              <a:rPr lang="en-US" sz="2400" smtClean="0"/>
              <a:t>Synchronous Generator Capability Curve</a:t>
            </a:r>
          </a:p>
        </p:txBody>
      </p:sp>
      <p:sp>
        <p:nvSpPr>
          <p:cNvPr id="112642"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AABD8582-6F25-45FF-A1ED-CC9DCE1B96FE}" type="slidenum">
              <a:rPr lang="en-US" altLang="en-US" sz="1400" smtClean="0"/>
              <a:pPr/>
              <a:t>14</a:t>
            </a:fld>
            <a:endParaRPr lang="en-US" altLang="en-US" sz="1400" smtClean="0"/>
          </a:p>
        </p:txBody>
      </p:sp>
      <p:pic>
        <p:nvPicPr>
          <p:cNvPr id="112643" name="Picture 1" descr="cha29540_0448"/>
          <p:cNvPicPr>
            <a:picLocks noGrp="1" noChangeAspect="1"/>
          </p:cNvPicPr>
          <p:nvPr isPhoto="1">
            <p:ph idx="1"/>
          </p:nvPr>
        </p:nvPicPr>
        <p:blipFill>
          <a:blip r:embed="rId3">
            <a:extLst>
              <a:ext uri="{28A0092B-C50C-407E-A947-70E740481C1C}">
                <a14:useLocalDpi xmlns:a14="http://schemas.microsoft.com/office/drawing/2010/main" val="0"/>
              </a:ext>
            </a:extLst>
          </a:blip>
          <a:srcRect l="73" t="2779" b="48611"/>
          <a:stretch>
            <a:fillRect/>
          </a:stretch>
        </p:blipFill>
        <p:spPr>
          <a:xfrm>
            <a:off x="533400" y="1828800"/>
            <a:ext cx="3962400" cy="2474913"/>
          </a:xfrm>
        </p:spPr>
      </p:pic>
      <p:pic>
        <p:nvPicPr>
          <p:cNvPr id="112644" name="Picture 1" descr="cha29540_0448"/>
          <p:cNvPicPr>
            <a:picLocks noGrp="1" noChangeAspect="1"/>
          </p:cNvPicPr>
          <p:nvPr isPhoto="1"/>
        </p:nvPicPr>
        <p:blipFill>
          <a:blip r:embed="rId4">
            <a:extLst>
              <a:ext uri="{28A0092B-C50C-407E-A947-70E740481C1C}">
                <a14:useLocalDpi xmlns:a14="http://schemas.microsoft.com/office/drawing/2010/main" val="0"/>
              </a:ext>
            </a:extLst>
          </a:blip>
          <a:srcRect l="3641" t="51389"/>
          <a:stretch>
            <a:fillRect/>
          </a:stretch>
        </p:blipFill>
        <p:spPr bwMode="auto">
          <a:xfrm>
            <a:off x="4343400" y="1600200"/>
            <a:ext cx="3810000"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533400" y="4800600"/>
            <a:ext cx="8229600" cy="1066800"/>
          </a:xfrm>
          <a:prstGeom prst="rect">
            <a:avLst/>
          </a:prstGeom>
          <a:noFill/>
          <a:ln w="9525">
            <a:noFill/>
            <a:miter lim="800000"/>
            <a:headEnd/>
            <a:tailEnd/>
          </a:ln>
        </p:spPr>
        <p:txBody>
          <a:bodyPr/>
          <a:lstStyle/>
          <a:p>
            <a:pPr eaLnBrk="0" hangingPunct="0">
              <a:defRPr/>
            </a:pPr>
            <a:r>
              <a:rPr lang="en-US" sz="1600" kern="0" dirty="0">
                <a:solidFill>
                  <a:schemeClr val="tx2"/>
                </a:solidFill>
                <a:latin typeface="+mj-lt"/>
                <a:ea typeface="+mj-ea"/>
                <a:cs typeface="+mj-cs"/>
              </a:rPr>
              <a:t>Figure 4-48</a:t>
            </a:r>
          </a:p>
          <a:p>
            <a:pPr eaLnBrk="0" hangingPunct="0">
              <a:defRPr/>
            </a:pPr>
            <a:r>
              <a:rPr lang="en-US" sz="1600" kern="0" dirty="0">
                <a:solidFill>
                  <a:schemeClr val="tx2"/>
                </a:solidFill>
                <a:latin typeface="+mj-lt"/>
                <a:ea typeface="+mj-ea"/>
                <a:cs typeface="+mj-cs"/>
              </a:rPr>
              <a:t>Derivation of a synchronous generator capability curve. (a) The generator phasor diagram; (b) the corresponding power limits.</a:t>
            </a:r>
          </a:p>
        </p:txBody>
      </p:sp>
      <p:sp>
        <p:nvSpPr>
          <p:cNvPr id="112647" name="Text Box 7"/>
          <p:cNvSpPr txBox="1">
            <a:spLocks noChangeArrowheads="1"/>
          </p:cNvSpPr>
          <p:nvPr/>
        </p:nvSpPr>
        <p:spPr bwMode="auto">
          <a:xfrm>
            <a:off x="4022725" y="6411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2648" name="Text Box 5"/>
          <p:cNvSpPr txBox="1">
            <a:spLocks noChangeArrowheads="1"/>
          </p:cNvSpPr>
          <p:nvPr/>
        </p:nvSpPr>
        <p:spPr bwMode="auto">
          <a:xfrm>
            <a:off x="4572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09600" y="5105400"/>
            <a:ext cx="8229600" cy="685800"/>
          </a:xfrm>
        </p:spPr>
        <p:txBody>
          <a:bodyPr anchor="t"/>
          <a:lstStyle/>
          <a:p>
            <a:pPr algn="l"/>
            <a:r>
              <a:rPr lang="en-US" sz="1600" b="0" smtClean="0"/>
              <a:t>Figure 4-50</a:t>
            </a:r>
            <a:br>
              <a:rPr lang="en-US" sz="1600" b="0" smtClean="0"/>
            </a:br>
            <a:r>
              <a:rPr lang="en-US" sz="1600" b="0" smtClean="0"/>
              <a:t>A capability diagram</a:t>
            </a:r>
          </a:p>
        </p:txBody>
      </p:sp>
      <p:sp>
        <p:nvSpPr>
          <p:cNvPr id="114690"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EEB904E4-D5AD-48C6-AE36-18747843205F}" type="slidenum">
              <a:rPr lang="en-US" altLang="en-US" sz="1400" smtClean="0"/>
              <a:pPr/>
              <a:t>15</a:t>
            </a:fld>
            <a:endParaRPr lang="en-US" altLang="en-US" sz="1400" smtClean="0"/>
          </a:p>
        </p:txBody>
      </p:sp>
      <p:pic>
        <p:nvPicPr>
          <p:cNvPr id="114691" name="Picture 1" descr="cha29540_0450"/>
          <p:cNvPicPr>
            <a:picLocks noGrp="1" noChangeAspect="1"/>
          </p:cNvPicPr>
          <p:nvPr isPhoto="1">
            <p:ph idx="1"/>
          </p:nvPr>
        </p:nvPicPr>
        <p:blipFill>
          <a:blip r:embed="rId3">
            <a:extLst>
              <a:ext uri="{28A0092B-C50C-407E-A947-70E740481C1C}">
                <a14:useLocalDpi xmlns:a14="http://schemas.microsoft.com/office/drawing/2010/main" val="0"/>
              </a:ext>
            </a:extLst>
          </a:blip>
          <a:srcRect l="809" t="2779"/>
          <a:stretch>
            <a:fillRect/>
          </a:stretch>
        </p:blipFill>
        <p:spPr>
          <a:xfrm>
            <a:off x="2217738" y="714375"/>
            <a:ext cx="4411662" cy="4025900"/>
          </a:xfrm>
        </p:spPr>
      </p:pic>
      <p:sp>
        <p:nvSpPr>
          <p:cNvPr id="114693" name="Text Box 5"/>
          <p:cNvSpPr txBox="1">
            <a:spLocks noChangeArrowheads="1"/>
          </p:cNvSpPr>
          <p:nvPr/>
        </p:nvSpPr>
        <p:spPr bwMode="auto">
          <a:xfrm>
            <a:off x="3870325" y="6411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14694" name="Text Box 5"/>
          <p:cNvSpPr txBox="1">
            <a:spLocks noChangeArrowheads="1"/>
          </p:cNvSpPr>
          <p:nvPr/>
        </p:nvSpPr>
        <p:spPr bwMode="auto">
          <a:xfrm>
            <a:off x="4572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639762"/>
          </a:xfrm>
        </p:spPr>
        <p:txBody>
          <a:bodyPr/>
          <a:lstStyle/>
          <a:p>
            <a:r>
              <a:rPr lang="en-US" sz="3200" dirty="0" smtClean="0"/>
              <a:t>Exciter Systems for Large Generators</a:t>
            </a:r>
          </a:p>
        </p:txBody>
      </p:sp>
      <p:sp>
        <p:nvSpPr>
          <p:cNvPr id="23554"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E341B777-AB4C-4F46-BDD5-0E64CD14D17F}" type="slidenum">
              <a:rPr lang="en-US" altLang="en-US" sz="1400" smtClean="0"/>
              <a:pPr/>
              <a:t>2</a:t>
            </a:fld>
            <a:endParaRPr lang="en-US" altLang="en-US" sz="1400" smtClean="0"/>
          </a:p>
        </p:txBody>
      </p:sp>
      <p:sp>
        <p:nvSpPr>
          <p:cNvPr id="23558" name="Text Box 6"/>
          <p:cNvSpPr txBox="1">
            <a:spLocks noChangeArrowheads="1"/>
          </p:cNvSpPr>
          <p:nvPr/>
        </p:nvSpPr>
        <p:spPr bwMode="auto">
          <a:xfrm>
            <a:off x="4098925" y="6411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Content Placeholder 1"/>
          <p:cNvSpPr>
            <a:spLocks noGrp="1"/>
          </p:cNvSpPr>
          <p:nvPr>
            <p:ph idx="1"/>
          </p:nvPr>
        </p:nvSpPr>
        <p:spPr>
          <a:xfrm>
            <a:off x="381000" y="1371600"/>
            <a:ext cx="8229600" cy="4953000"/>
          </a:xfrm>
        </p:spPr>
        <p:txBody>
          <a:bodyPr/>
          <a:lstStyle/>
          <a:p>
            <a:pPr marL="0" indent="0" algn="ctr">
              <a:buNone/>
            </a:pPr>
            <a:r>
              <a:rPr lang="en-US" dirty="0" smtClean="0"/>
              <a:t>Two Approaches</a:t>
            </a:r>
          </a:p>
          <a:p>
            <a:pPr marL="971550" lvl="1" indent="-514350">
              <a:buFont typeface="+mj-lt"/>
              <a:buAutoNum type="arabicPeriod"/>
            </a:pPr>
            <a:r>
              <a:rPr lang="en-US" dirty="0" smtClean="0"/>
              <a:t>Slip ring and brushes</a:t>
            </a:r>
          </a:p>
          <a:p>
            <a:pPr marL="457200" lvl="1" indent="0">
              <a:buNone/>
            </a:pPr>
            <a:r>
              <a:rPr lang="en-US" dirty="0" smtClean="0"/>
              <a:t>Similar to those discussed for DC machines</a:t>
            </a:r>
          </a:p>
          <a:p>
            <a:pPr marL="457200" lvl="1" indent="0">
              <a:buNone/>
            </a:pPr>
            <a:r>
              <a:rPr lang="en-US" dirty="0" smtClean="0"/>
              <a:t>they produce addition maintenance.</a:t>
            </a:r>
          </a:p>
          <a:p>
            <a:pPr marL="457200" lvl="1" indent="0">
              <a:buNone/>
            </a:pPr>
            <a:endParaRPr lang="en-US" dirty="0" smtClean="0"/>
          </a:p>
          <a:p>
            <a:pPr marL="457200" lvl="1" indent="0">
              <a:buNone/>
            </a:pPr>
            <a:r>
              <a:rPr lang="en-US" dirty="0" smtClean="0"/>
              <a:t>2. Brushless Exciter </a:t>
            </a:r>
          </a:p>
          <a:p>
            <a:pPr marL="457200" lvl="1" indent="0">
              <a:buNone/>
            </a:pPr>
            <a:r>
              <a:rPr lang="en-US" dirty="0" smtClean="0"/>
              <a:t>Special DC power source mounted on rotor shaft that does not require </a:t>
            </a:r>
            <a:r>
              <a:rPr lang="en-US" dirty="0" smtClean="0"/>
              <a:t>an </a:t>
            </a:r>
            <a:r>
              <a:rPr lang="en-US" dirty="0" smtClean="0"/>
              <a:t>electrical connection. (Large machines only)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152400"/>
            <a:ext cx="8229600" cy="639762"/>
          </a:xfrm>
        </p:spPr>
        <p:txBody>
          <a:bodyPr/>
          <a:lstStyle/>
          <a:p>
            <a:r>
              <a:rPr lang="en-US" sz="2800" dirty="0" smtClean="0"/>
              <a:t>Exciter Systems for Large Generators</a:t>
            </a:r>
          </a:p>
        </p:txBody>
      </p:sp>
      <p:sp>
        <p:nvSpPr>
          <p:cNvPr id="23554"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E341B777-AB4C-4F46-BDD5-0E64CD14D17F}" type="slidenum">
              <a:rPr lang="en-US" altLang="en-US" sz="1400" smtClean="0"/>
              <a:pPr/>
              <a:t>3</a:t>
            </a:fld>
            <a:endParaRPr lang="en-US" altLang="en-US" sz="1400" smtClean="0"/>
          </a:p>
        </p:txBody>
      </p:sp>
      <p:pic>
        <p:nvPicPr>
          <p:cNvPr id="23555" name="Picture 1" descr="cha29540_0403"/>
          <p:cNvPicPr>
            <a:picLocks noGrp="1" noChangeAspect="1"/>
          </p:cNvPicPr>
          <p:nvPr isPhoto="1">
            <p:ph idx="1"/>
          </p:nvPr>
        </p:nvPicPr>
        <p:blipFill>
          <a:blip r:embed="rId3">
            <a:extLst>
              <a:ext uri="{28A0092B-C50C-407E-A947-70E740481C1C}">
                <a14:useLocalDpi xmlns:a14="http://schemas.microsoft.com/office/drawing/2010/main" val="0"/>
              </a:ext>
            </a:extLst>
          </a:blip>
          <a:srcRect l="-26" t="4167"/>
          <a:stretch>
            <a:fillRect/>
          </a:stretch>
        </p:blipFill>
        <p:spPr>
          <a:xfrm>
            <a:off x="2362200" y="914400"/>
            <a:ext cx="4025900" cy="3474572"/>
          </a:xfrm>
        </p:spPr>
      </p:pic>
      <p:sp>
        <p:nvSpPr>
          <p:cNvPr id="6" name="Title 1"/>
          <p:cNvSpPr txBox="1">
            <a:spLocks/>
          </p:cNvSpPr>
          <p:nvPr/>
        </p:nvSpPr>
        <p:spPr bwMode="auto">
          <a:xfrm>
            <a:off x="473012" y="4572000"/>
            <a:ext cx="8229600" cy="1839913"/>
          </a:xfrm>
          <a:prstGeom prst="rect">
            <a:avLst/>
          </a:prstGeom>
          <a:noFill/>
          <a:ln w="9525">
            <a:noFill/>
            <a:miter lim="800000"/>
            <a:headEnd/>
            <a:tailEnd/>
          </a:ln>
        </p:spPr>
        <p:txBody>
          <a:bodyPr/>
          <a:lstStyle/>
          <a:p>
            <a:pPr eaLnBrk="0" hangingPunct="0">
              <a:defRPr/>
            </a:pPr>
            <a:r>
              <a:rPr lang="en-US" sz="2400" b="1" kern="0" dirty="0" smtClean="0">
                <a:solidFill>
                  <a:schemeClr val="tx2"/>
                </a:solidFill>
                <a:latin typeface="+mj-lt"/>
                <a:ea typeface="+mj-ea"/>
                <a:cs typeface="+mj-cs"/>
              </a:rPr>
              <a:t>Brushless </a:t>
            </a:r>
            <a:r>
              <a:rPr lang="en-US" sz="2400" b="1" kern="0" dirty="0">
                <a:solidFill>
                  <a:schemeClr val="tx2"/>
                </a:solidFill>
                <a:latin typeface="+mj-lt"/>
                <a:ea typeface="+mj-ea"/>
                <a:cs typeface="+mj-cs"/>
              </a:rPr>
              <a:t>exciter circuit</a:t>
            </a:r>
            <a:r>
              <a:rPr lang="en-US" sz="2400" kern="0" dirty="0" smtClean="0">
                <a:solidFill>
                  <a:schemeClr val="tx2"/>
                </a:solidFill>
                <a:latin typeface="+mj-lt"/>
                <a:ea typeface="+mj-ea"/>
                <a:cs typeface="+mj-cs"/>
              </a:rPr>
              <a:t>. Is a small </a:t>
            </a:r>
            <a:r>
              <a:rPr lang="en-US" sz="2400" u="sng" kern="0" dirty="0" smtClean="0">
                <a:solidFill>
                  <a:schemeClr val="tx2"/>
                </a:solidFill>
                <a:latin typeface="+mj-lt"/>
                <a:ea typeface="+mj-ea"/>
                <a:cs typeface="+mj-cs"/>
              </a:rPr>
              <a:t>AC generator</a:t>
            </a:r>
            <a:r>
              <a:rPr lang="en-US" sz="2400" kern="0" dirty="0" smtClean="0">
                <a:solidFill>
                  <a:schemeClr val="tx2"/>
                </a:solidFill>
                <a:latin typeface="+mj-lt"/>
                <a:ea typeface="+mj-ea"/>
                <a:cs typeface="+mj-cs"/>
              </a:rPr>
              <a:t> used to create the field current.  Small separate winding on stator is energized by </a:t>
            </a:r>
            <a:r>
              <a:rPr lang="en-US" sz="2400" u="sng" kern="0" dirty="0" smtClean="0">
                <a:solidFill>
                  <a:schemeClr val="tx2"/>
                </a:solidFill>
                <a:latin typeface="+mj-lt"/>
                <a:ea typeface="+mj-ea"/>
                <a:cs typeface="+mj-cs"/>
              </a:rPr>
              <a:t>separate source</a:t>
            </a:r>
            <a:r>
              <a:rPr lang="en-US" sz="2400" kern="0" dirty="0" smtClean="0">
                <a:solidFill>
                  <a:schemeClr val="tx2"/>
                </a:solidFill>
                <a:latin typeface="+mj-lt"/>
                <a:ea typeface="+mj-ea"/>
                <a:cs typeface="+mj-cs"/>
              </a:rPr>
              <a:t>, the exciter field is produced and induces current flow in the exciter armature mounted on the rotor.   </a:t>
            </a:r>
            <a:endParaRPr lang="en-US" sz="2400" kern="0" dirty="0">
              <a:solidFill>
                <a:schemeClr val="tx2"/>
              </a:solidFill>
              <a:latin typeface="+mj-lt"/>
              <a:ea typeface="+mj-ea"/>
              <a:cs typeface="+mj-cs"/>
            </a:endParaRPr>
          </a:p>
        </p:txBody>
      </p:sp>
      <p:sp>
        <p:nvSpPr>
          <p:cNvPr id="23558" name="Text Box 6"/>
          <p:cNvSpPr txBox="1">
            <a:spLocks noChangeArrowheads="1"/>
          </p:cNvSpPr>
          <p:nvPr/>
        </p:nvSpPr>
        <p:spPr bwMode="auto">
          <a:xfrm>
            <a:off x="4098925" y="6411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3559" name="Text Box 5"/>
          <p:cNvSpPr txBox="1">
            <a:spLocks noChangeArrowheads="1"/>
          </p:cNvSpPr>
          <p:nvPr/>
        </p:nvSpPr>
        <p:spPr bwMode="auto">
          <a:xfrm>
            <a:off x="685800" y="6324600"/>
            <a:ext cx="777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extLst>
      <p:ext uri="{BB962C8B-B14F-4D97-AF65-F5344CB8AC3E}">
        <p14:creationId xmlns:p14="http://schemas.microsoft.com/office/powerpoint/2010/main" val="3355722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96844" y="152401"/>
            <a:ext cx="8229600" cy="762000"/>
          </a:xfrm>
        </p:spPr>
        <p:txBody>
          <a:bodyPr/>
          <a:lstStyle/>
          <a:p>
            <a:r>
              <a:rPr lang="en-US" sz="2400" dirty="0" smtClean="0"/>
              <a:t>Parallel Operation of Synchronous Generators</a:t>
            </a:r>
          </a:p>
        </p:txBody>
      </p:sp>
      <p:sp>
        <p:nvSpPr>
          <p:cNvPr id="78850" name="Content Placeholder 2"/>
          <p:cNvSpPr>
            <a:spLocks noGrp="1"/>
          </p:cNvSpPr>
          <p:nvPr>
            <p:ph idx="1"/>
          </p:nvPr>
        </p:nvSpPr>
        <p:spPr>
          <a:xfrm>
            <a:off x="457200" y="914400"/>
            <a:ext cx="8229600" cy="5638800"/>
          </a:xfrm>
        </p:spPr>
        <p:txBody>
          <a:bodyPr/>
          <a:lstStyle/>
          <a:p>
            <a:pPr>
              <a:buFontTx/>
              <a:buNone/>
            </a:pPr>
            <a:r>
              <a:rPr lang="en-US" sz="2200" b="0" smtClean="0"/>
              <a:t>Requirements:</a:t>
            </a:r>
          </a:p>
          <a:p>
            <a:pPr>
              <a:buFontTx/>
              <a:buAutoNum type="arabicPeriod"/>
            </a:pPr>
            <a:r>
              <a:rPr lang="en-US" sz="2200" b="0" smtClean="0"/>
              <a:t>Must have the same </a:t>
            </a:r>
            <a:r>
              <a:rPr lang="en-US" sz="2200" b="0" i="1" smtClean="0"/>
              <a:t>voltage magnitude</a:t>
            </a:r>
            <a:r>
              <a:rPr lang="en-US" sz="2200" b="0" smtClean="0"/>
              <a:t>.</a:t>
            </a:r>
          </a:p>
          <a:p>
            <a:pPr>
              <a:buFontTx/>
              <a:buAutoNum type="arabicPeriod"/>
            </a:pPr>
            <a:r>
              <a:rPr lang="en-US" sz="2200" b="0" smtClean="0"/>
              <a:t>The </a:t>
            </a:r>
            <a:r>
              <a:rPr lang="en-US" sz="2200" b="0" i="1" smtClean="0"/>
              <a:t>phase angles </a:t>
            </a:r>
            <a:r>
              <a:rPr lang="en-US" sz="2200" b="0" smtClean="0"/>
              <a:t>of the two a phases must be the same.</a:t>
            </a:r>
          </a:p>
          <a:p>
            <a:pPr>
              <a:buFontTx/>
              <a:buAutoNum type="arabicPeriod"/>
            </a:pPr>
            <a:r>
              <a:rPr lang="en-US" sz="2200" b="0" smtClean="0"/>
              <a:t>The generators must have the same </a:t>
            </a:r>
            <a:r>
              <a:rPr lang="en-US" sz="2200" b="0" i="1" smtClean="0"/>
              <a:t>phase sequences</a:t>
            </a:r>
            <a:r>
              <a:rPr lang="en-US" sz="2200" b="0" smtClean="0"/>
              <a:t>. </a:t>
            </a:r>
          </a:p>
          <a:p>
            <a:pPr>
              <a:buFontTx/>
              <a:buAutoNum type="arabicPeriod"/>
            </a:pPr>
            <a:r>
              <a:rPr lang="en-US" sz="2200" b="0" smtClean="0"/>
              <a:t>The </a:t>
            </a:r>
            <a:r>
              <a:rPr lang="en-US" sz="2200" b="0" i="1" smtClean="0"/>
              <a:t>frequency</a:t>
            </a:r>
            <a:r>
              <a:rPr lang="en-US" sz="2200" b="0" smtClean="0"/>
              <a:t> of the oncoming generator must be slightly higher than the frequency of the running generator.</a:t>
            </a:r>
          </a:p>
        </p:txBody>
      </p:sp>
      <p:sp>
        <p:nvSpPr>
          <p:cNvPr id="7885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6572FEBB-3B23-4992-A964-7D63A3B4A61A}" type="slidenum">
              <a:rPr lang="en-US" altLang="en-US" sz="1400" smtClean="0"/>
              <a:pPr/>
              <a:t>4</a:t>
            </a:fld>
            <a:endParaRPr lang="en-US" altLang="en-US" sz="1400" smtClean="0"/>
          </a:p>
        </p:txBody>
      </p:sp>
      <p:sp>
        <p:nvSpPr>
          <p:cNvPr id="6" name="Title 1"/>
          <p:cNvSpPr txBox="1">
            <a:spLocks/>
          </p:cNvSpPr>
          <p:nvPr/>
        </p:nvSpPr>
        <p:spPr bwMode="auto">
          <a:xfrm>
            <a:off x="609600" y="5791200"/>
            <a:ext cx="8229600" cy="868363"/>
          </a:xfrm>
          <a:prstGeom prst="rect">
            <a:avLst/>
          </a:prstGeom>
          <a:noFill/>
          <a:ln w="9525">
            <a:noFill/>
            <a:miter lim="800000"/>
            <a:headEnd/>
            <a:tailEnd/>
          </a:ln>
        </p:spPr>
        <p:txBody>
          <a:bodyPr/>
          <a:lstStyle/>
          <a:p>
            <a:pPr eaLnBrk="0" hangingPunct="0">
              <a:defRPr/>
            </a:pPr>
            <a:r>
              <a:rPr lang="en-US" sz="1600" kern="0" dirty="0">
                <a:solidFill>
                  <a:schemeClr val="tx2"/>
                </a:solidFill>
                <a:latin typeface="+mj-lt"/>
                <a:ea typeface="+mj-ea"/>
                <a:cs typeface="+mj-cs"/>
              </a:rPr>
              <a:t>Figure 4-27</a:t>
            </a:r>
          </a:p>
          <a:p>
            <a:pPr marL="342900" indent="-342900" eaLnBrk="0" hangingPunct="0">
              <a:buFontTx/>
              <a:buAutoNum type="alphaLcParenBoth"/>
              <a:defRPr/>
            </a:pPr>
            <a:r>
              <a:rPr lang="en-US" sz="1600" kern="0" dirty="0">
                <a:solidFill>
                  <a:schemeClr val="tx2"/>
                </a:solidFill>
                <a:latin typeface="+mj-lt"/>
                <a:ea typeface="+mj-ea"/>
                <a:cs typeface="+mj-cs"/>
              </a:rPr>
              <a:t>The two possible phase sequences of a three phase system</a:t>
            </a:r>
          </a:p>
          <a:p>
            <a:pPr marL="342900" indent="-342900" eaLnBrk="0" hangingPunct="0">
              <a:buFontTx/>
              <a:buAutoNum type="alphaLcParenBoth"/>
              <a:defRPr/>
            </a:pPr>
            <a:r>
              <a:rPr lang="en-US" sz="1600" kern="0" dirty="0">
                <a:solidFill>
                  <a:schemeClr val="tx2"/>
                </a:solidFill>
                <a:latin typeface="+mj-lt"/>
                <a:ea typeface="+mj-ea"/>
                <a:cs typeface="+mj-cs"/>
              </a:rPr>
              <a:t> The three-light-bulb method for checking phase sequence.</a:t>
            </a:r>
          </a:p>
        </p:txBody>
      </p:sp>
      <p:pic>
        <p:nvPicPr>
          <p:cNvPr id="78853" name="Picture 1" descr="cha29540_0427"/>
          <p:cNvPicPr>
            <a:picLocks noGrp="1" noChangeAspect="1"/>
          </p:cNvPicPr>
          <p:nvPr isPhoto="1"/>
        </p:nvPicPr>
        <p:blipFill>
          <a:blip r:embed="rId3">
            <a:extLst>
              <a:ext uri="{28A0092B-C50C-407E-A947-70E740481C1C}">
                <a14:useLocalDpi xmlns:a14="http://schemas.microsoft.com/office/drawing/2010/main" val="0"/>
              </a:ext>
            </a:extLst>
          </a:blip>
          <a:srcRect t="2779" b="56944"/>
          <a:stretch>
            <a:fillRect/>
          </a:stretch>
        </p:blipFill>
        <p:spPr bwMode="auto">
          <a:xfrm>
            <a:off x="304800" y="3614738"/>
            <a:ext cx="4343400"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1" descr="cha29540_0427"/>
          <p:cNvPicPr>
            <a:picLocks noGrp="1" noChangeAspect="1"/>
          </p:cNvPicPr>
          <p:nvPr isPhoto="1"/>
        </p:nvPicPr>
        <p:blipFill>
          <a:blip r:embed="rId4">
            <a:extLst>
              <a:ext uri="{28A0092B-C50C-407E-A947-70E740481C1C}">
                <a14:useLocalDpi xmlns:a14="http://schemas.microsoft.com/office/drawing/2010/main" val="0"/>
              </a:ext>
            </a:extLst>
          </a:blip>
          <a:srcRect l="-1546" t="43056"/>
          <a:stretch>
            <a:fillRect/>
          </a:stretch>
        </p:blipFill>
        <p:spPr bwMode="auto">
          <a:xfrm>
            <a:off x="4495800" y="3429000"/>
            <a:ext cx="36576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Text Box 8"/>
          <p:cNvSpPr txBox="1">
            <a:spLocks noChangeArrowheads="1"/>
          </p:cNvSpPr>
          <p:nvPr/>
        </p:nvSpPr>
        <p:spPr bwMode="auto">
          <a:xfrm>
            <a:off x="4022725" y="65643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8857" name="Text Box 5"/>
          <p:cNvSpPr txBox="1">
            <a:spLocks noChangeArrowheads="1"/>
          </p:cNvSpPr>
          <p:nvPr/>
        </p:nvSpPr>
        <p:spPr bwMode="auto">
          <a:xfrm>
            <a:off x="3810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itle 1"/>
          <p:cNvSpPr>
            <a:spLocks noGrp="1"/>
          </p:cNvSpPr>
          <p:nvPr>
            <p:ph type="title"/>
          </p:nvPr>
        </p:nvSpPr>
        <p:spPr>
          <a:xfrm>
            <a:off x="457200" y="274638"/>
            <a:ext cx="8229600" cy="792162"/>
          </a:xfrm>
        </p:spPr>
        <p:txBody>
          <a:bodyPr/>
          <a:lstStyle/>
          <a:p>
            <a:r>
              <a:rPr lang="en-US" sz="2400" dirty="0" smtClean="0"/>
              <a:t>Frequency-Power Characteristics of a Synchronous Generator</a:t>
            </a:r>
          </a:p>
        </p:txBody>
      </p:sp>
      <p:sp>
        <p:nvSpPr>
          <p:cNvPr id="7578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6F141C41-B2DE-4EA1-A635-B0F900DF47E2}" type="slidenum">
              <a:rPr lang="en-US" altLang="en-US" sz="1400" smtClean="0"/>
              <a:pPr/>
              <a:t>5</a:t>
            </a:fld>
            <a:endParaRPr lang="en-US" altLang="en-US" sz="1400" smtClean="0"/>
          </a:p>
        </p:txBody>
      </p:sp>
      <p:graphicFrame>
        <p:nvGraphicFramePr>
          <p:cNvPr id="75779" name="Content Placeholder 9"/>
          <p:cNvGraphicFramePr>
            <a:graphicFrameLocks noGrp="1" noChangeAspect="1"/>
          </p:cNvGraphicFramePr>
          <p:nvPr>
            <p:ph idx="1"/>
          </p:nvPr>
        </p:nvGraphicFramePr>
        <p:xfrm>
          <a:off x="2955925" y="1303338"/>
          <a:ext cx="2392363" cy="512762"/>
        </p:xfrm>
        <a:graphic>
          <a:graphicData uri="http://schemas.openxmlformats.org/presentationml/2006/ole">
            <mc:AlternateContent xmlns:mc="http://schemas.openxmlformats.org/markup-compatibility/2006">
              <mc:Choice xmlns:v="urn:schemas-microsoft-com:vml" Requires="v">
                <p:oleObj spid="_x0000_s75797" name="Equation" r:id="rId4" imgW="1777680" imgH="380880" progId="">
                  <p:embed/>
                </p:oleObj>
              </mc:Choice>
              <mc:Fallback>
                <p:oleObj name="Equation" r:id="rId4" imgW="1777680" imgH="380880" progId="">
                  <p:embed/>
                  <p:pic>
                    <p:nvPicPr>
                      <p:cNvPr id="0" name="Content Placeholder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5925" y="1303338"/>
                        <a:ext cx="2392363" cy="512762"/>
                      </a:xfrm>
                      <a:prstGeom prst="rect">
                        <a:avLst/>
                      </a:prstGeom>
                    </p:spPr>
                  </p:pic>
                </p:oleObj>
              </mc:Fallback>
            </mc:AlternateContent>
          </a:graphicData>
        </a:graphic>
      </p:graphicFrame>
      <p:sp>
        <p:nvSpPr>
          <p:cNvPr id="11" name="Title 1"/>
          <p:cNvSpPr txBox="1">
            <a:spLocks/>
          </p:cNvSpPr>
          <p:nvPr/>
        </p:nvSpPr>
        <p:spPr bwMode="auto">
          <a:xfrm>
            <a:off x="381000" y="1219200"/>
            <a:ext cx="8229600" cy="5272088"/>
          </a:xfrm>
          <a:prstGeom prst="rect">
            <a:avLst/>
          </a:prstGeom>
          <a:noFill/>
          <a:ln w="9525">
            <a:noFill/>
            <a:miter lim="800000"/>
            <a:headEnd/>
            <a:tailEnd/>
          </a:ln>
        </p:spPr>
        <p:txBody>
          <a:bodyPr anchor="ctr"/>
          <a:lstStyle/>
          <a:p>
            <a:pPr algn="ctr" eaLnBrk="0" hangingPunct="0">
              <a:defRPr/>
            </a:pPr>
            <a:endParaRPr lang="en-US" sz="2400" b="1" kern="0" dirty="0">
              <a:solidFill>
                <a:schemeClr val="tx2"/>
              </a:solidFill>
              <a:latin typeface="+mj-lt"/>
              <a:ea typeface="+mj-ea"/>
              <a:cs typeface="+mj-cs"/>
            </a:endParaRPr>
          </a:p>
        </p:txBody>
      </p:sp>
      <p:sp>
        <p:nvSpPr>
          <p:cNvPr id="12" name="Title 1"/>
          <p:cNvSpPr txBox="1">
            <a:spLocks/>
          </p:cNvSpPr>
          <p:nvPr/>
        </p:nvSpPr>
        <p:spPr bwMode="auto">
          <a:xfrm>
            <a:off x="609600" y="3264529"/>
            <a:ext cx="8229600" cy="2286000"/>
          </a:xfrm>
          <a:prstGeom prst="rect">
            <a:avLst/>
          </a:prstGeom>
          <a:noFill/>
          <a:ln w="9525">
            <a:noFill/>
            <a:miter lim="800000"/>
            <a:headEnd/>
            <a:tailEnd/>
          </a:ln>
        </p:spPr>
        <p:txBody>
          <a:bodyPr anchor="ctr"/>
          <a:lstStyle/>
          <a:p>
            <a:pPr algn="ctr" eaLnBrk="0" hangingPunct="0">
              <a:defRPr/>
            </a:pPr>
            <a:endParaRPr lang="en-US" sz="2400" b="1" kern="0" dirty="0">
              <a:solidFill>
                <a:schemeClr val="tx2"/>
              </a:solidFill>
              <a:latin typeface="+mj-lt"/>
              <a:ea typeface="+mj-ea"/>
              <a:cs typeface="+mj-cs"/>
            </a:endParaRPr>
          </a:p>
        </p:txBody>
      </p:sp>
      <p:pic>
        <p:nvPicPr>
          <p:cNvPr id="75784" name="Picture 1" descr="cha29540_0429"/>
          <p:cNvPicPr>
            <a:picLocks noGrp="1" noChangeAspect="1"/>
          </p:cNvPicPr>
          <p:nvPr isPhoto="1"/>
        </p:nvPicPr>
        <p:blipFill>
          <a:blip r:embed="rId6">
            <a:extLst>
              <a:ext uri="{28A0092B-C50C-407E-A947-70E740481C1C}">
                <a14:useLocalDpi xmlns:a14="http://schemas.microsoft.com/office/drawing/2010/main" val="0"/>
              </a:ext>
            </a:extLst>
          </a:blip>
          <a:srcRect l="320" t="2779"/>
          <a:stretch>
            <a:fillRect/>
          </a:stretch>
        </p:blipFill>
        <p:spPr bwMode="auto">
          <a:xfrm>
            <a:off x="2713022" y="1808162"/>
            <a:ext cx="32004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bwMode="auto">
          <a:xfrm>
            <a:off x="533400" y="5562600"/>
            <a:ext cx="8229600" cy="792163"/>
          </a:xfrm>
          <a:prstGeom prst="rect">
            <a:avLst/>
          </a:prstGeom>
          <a:noFill/>
          <a:ln w="9525">
            <a:noFill/>
            <a:miter lim="800000"/>
            <a:headEnd/>
            <a:tailEnd/>
          </a:ln>
        </p:spPr>
        <p:txBody>
          <a:bodyPr/>
          <a:lstStyle/>
          <a:p>
            <a:pPr eaLnBrk="0" hangingPunct="0">
              <a:defRPr/>
            </a:pPr>
            <a:r>
              <a:rPr lang="en-US" sz="1600" kern="0" dirty="0" smtClean="0">
                <a:solidFill>
                  <a:schemeClr val="tx2"/>
                </a:solidFill>
                <a:latin typeface="+mj-lt"/>
                <a:ea typeface="+mj-ea"/>
                <a:cs typeface="+mj-cs"/>
              </a:rPr>
              <a:t>(</a:t>
            </a:r>
            <a:r>
              <a:rPr lang="en-US" kern="0" dirty="0">
                <a:solidFill>
                  <a:schemeClr val="tx2"/>
                </a:solidFill>
                <a:latin typeface="+mj-lt"/>
                <a:ea typeface="+mj-ea"/>
                <a:cs typeface="+mj-cs"/>
              </a:rPr>
              <a:t>a) The speed-power curve for a typical prime mover. (b) The resulting frequency-power curve for the generator.</a:t>
            </a:r>
          </a:p>
        </p:txBody>
      </p:sp>
      <p:sp>
        <p:nvSpPr>
          <p:cNvPr id="75787" name="Text Box 11"/>
          <p:cNvSpPr txBox="1">
            <a:spLocks noChangeArrowheads="1"/>
          </p:cNvSpPr>
          <p:nvPr/>
        </p:nvSpPr>
        <p:spPr bwMode="auto">
          <a:xfrm>
            <a:off x="3946525" y="65643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75788" name="Text Box 5"/>
          <p:cNvSpPr txBox="1">
            <a:spLocks noChangeArrowheads="1"/>
          </p:cNvSpPr>
          <p:nvPr/>
        </p:nvSpPr>
        <p:spPr bwMode="auto">
          <a:xfrm>
            <a:off x="4572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274638"/>
            <a:ext cx="8229600" cy="868362"/>
          </a:xfrm>
        </p:spPr>
        <p:txBody>
          <a:bodyPr/>
          <a:lstStyle/>
          <a:p>
            <a:r>
              <a:rPr lang="en-US" sz="2400" smtClean="0"/>
              <a:t>Voltage-Reactive Power Characteristics of a Synchronous Generator</a:t>
            </a:r>
          </a:p>
        </p:txBody>
      </p:sp>
      <p:sp>
        <p:nvSpPr>
          <p:cNvPr id="10342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EC59D1BF-E3B3-4DE4-B7D3-9A04AA794F86}" type="slidenum">
              <a:rPr lang="en-US" altLang="en-US" sz="1400" smtClean="0"/>
              <a:pPr/>
              <a:t>6</a:t>
            </a:fld>
            <a:endParaRPr lang="en-US" altLang="en-US" sz="1400" smtClean="0"/>
          </a:p>
        </p:txBody>
      </p:sp>
      <p:pic>
        <p:nvPicPr>
          <p:cNvPr id="103427" name="Picture 1" descr="cha29540_0430"/>
          <p:cNvPicPr>
            <a:picLocks noGrp="1" noChangeAspect="1"/>
          </p:cNvPicPr>
          <p:nvPr isPhoto="1">
            <p:ph idx="1"/>
          </p:nvPr>
        </p:nvPicPr>
        <p:blipFill>
          <a:blip r:embed="rId3">
            <a:extLst>
              <a:ext uri="{28A0092B-C50C-407E-A947-70E740481C1C}">
                <a14:useLocalDpi xmlns:a14="http://schemas.microsoft.com/office/drawing/2010/main" val="0"/>
              </a:ext>
            </a:extLst>
          </a:blip>
          <a:srcRect t="5125"/>
          <a:stretch>
            <a:fillRect/>
          </a:stretch>
        </p:blipFill>
        <p:spPr>
          <a:xfrm>
            <a:off x="2343943" y="1676400"/>
            <a:ext cx="4608513" cy="2389188"/>
          </a:xfrm>
        </p:spPr>
      </p:pic>
      <p:sp>
        <p:nvSpPr>
          <p:cNvPr id="10" name="Title 1"/>
          <p:cNvSpPr txBox="1">
            <a:spLocks/>
          </p:cNvSpPr>
          <p:nvPr/>
        </p:nvSpPr>
        <p:spPr bwMode="auto">
          <a:xfrm>
            <a:off x="567350" y="4800600"/>
            <a:ext cx="8229600" cy="1066800"/>
          </a:xfrm>
          <a:prstGeom prst="rect">
            <a:avLst/>
          </a:prstGeom>
          <a:noFill/>
          <a:ln w="9525">
            <a:noFill/>
            <a:miter lim="800000"/>
            <a:headEnd/>
            <a:tailEnd/>
          </a:ln>
        </p:spPr>
        <p:txBody>
          <a:bodyPr/>
          <a:lstStyle/>
          <a:p>
            <a:pPr eaLnBrk="0" hangingPunct="0">
              <a:defRPr/>
            </a:pPr>
            <a:r>
              <a:rPr lang="en-US" kern="0" dirty="0" smtClean="0">
                <a:solidFill>
                  <a:schemeClr val="tx2"/>
                </a:solidFill>
                <a:latin typeface="+mj-lt"/>
                <a:ea typeface="+mj-ea"/>
                <a:cs typeface="+mj-cs"/>
              </a:rPr>
              <a:t>Terminal </a:t>
            </a:r>
            <a:r>
              <a:rPr lang="en-US" kern="0" dirty="0">
                <a:solidFill>
                  <a:schemeClr val="tx2"/>
                </a:solidFill>
                <a:latin typeface="+mj-lt"/>
                <a:ea typeface="+mj-ea"/>
                <a:cs typeface="+mj-cs"/>
              </a:rPr>
              <a:t>voltage versus reactive power characteristics, assuming generator’s voltage regulator produces an output that is linear with changes in reactive power</a:t>
            </a:r>
          </a:p>
        </p:txBody>
      </p:sp>
      <p:sp>
        <p:nvSpPr>
          <p:cNvPr id="103430" name="Text Box 6"/>
          <p:cNvSpPr txBox="1">
            <a:spLocks noChangeArrowheads="1"/>
          </p:cNvSpPr>
          <p:nvPr/>
        </p:nvSpPr>
        <p:spPr bwMode="auto">
          <a:xfrm>
            <a:off x="3946525" y="63357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103431" name="Text Box 5"/>
          <p:cNvSpPr txBox="1">
            <a:spLocks noChangeArrowheads="1"/>
          </p:cNvSpPr>
          <p:nvPr/>
        </p:nvSpPr>
        <p:spPr bwMode="auto">
          <a:xfrm>
            <a:off x="457200" y="6400800"/>
            <a:ext cx="7772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944562"/>
          </a:xfrm>
        </p:spPr>
        <p:txBody>
          <a:bodyPr/>
          <a:lstStyle/>
          <a:p>
            <a:r>
              <a:rPr lang="en-US" sz="2400" smtClean="0"/>
              <a:t>Operation of Synchronous Generators in Parallel with Large Power Systems</a:t>
            </a:r>
          </a:p>
        </p:txBody>
      </p:sp>
      <p:sp>
        <p:nvSpPr>
          <p:cNvPr id="86018" name="Content Placeholder 2"/>
          <p:cNvSpPr>
            <a:spLocks noGrp="1"/>
          </p:cNvSpPr>
          <p:nvPr>
            <p:ph idx="1"/>
          </p:nvPr>
        </p:nvSpPr>
        <p:spPr>
          <a:xfrm>
            <a:off x="457200" y="1219200"/>
            <a:ext cx="8229600" cy="4906963"/>
          </a:xfrm>
        </p:spPr>
        <p:txBody>
          <a:bodyPr/>
          <a:lstStyle/>
          <a:p>
            <a:r>
              <a:rPr lang="en-US" sz="2400" b="0" smtClean="0"/>
              <a:t>Since infinite bus has a constant voltage and frequency, its </a:t>
            </a:r>
            <a:r>
              <a:rPr lang="en-US" sz="2400" b="0" i="1" smtClean="0"/>
              <a:t>f-P</a:t>
            </a:r>
            <a:r>
              <a:rPr lang="en-US" sz="2400" b="0" smtClean="0"/>
              <a:t> and </a:t>
            </a:r>
            <a:r>
              <a:rPr lang="en-US" sz="2400" b="0" i="1" smtClean="0"/>
              <a:t>V-Q characteristics are horizontal lines</a:t>
            </a:r>
          </a:p>
        </p:txBody>
      </p:sp>
      <p:sp>
        <p:nvSpPr>
          <p:cNvPr id="86019"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C44FAF25-1700-433B-B3EA-6C0CF5574182}" type="slidenum">
              <a:rPr lang="en-US" altLang="en-US" sz="1400" smtClean="0"/>
              <a:pPr/>
              <a:t>7</a:t>
            </a:fld>
            <a:endParaRPr lang="en-US" altLang="en-US" sz="1400" smtClean="0"/>
          </a:p>
        </p:txBody>
      </p:sp>
      <p:pic>
        <p:nvPicPr>
          <p:cNvPr id="86020" name="Picture 1" descr="cha29540_0433"/>
          <p:cNvPicPr>
            <a:picLocks noGrp="1" noChangeAspect="1"/>
          </p:cNvPicPr>
          <p:nvPr isPhoto="1"/>
        </p:nvPicPr>
        <p:blipFill>
          <a:blip r:embed="rId3">
            <a:extLst>
              <a:ext uri="{28A0092B-C50C-407E-A947-70E740481C1C}">
                <a14:useLocalDpi xmlns:a14="http://schemas.microsoft.com/office/drawing/2010/main" val="0"/>
              </a:ext>
            </a:extLst>
          </a:blip>
          <a:srcRect l="282" t="2779"/>
          <a:stretch>
            <a:fillRect/>
          </a:stretch>
        </p:blipFill>
        <p:spPr bwMode="auto">
          <a:xfrm>
            <a:off x="2562225" y="2141538"/>
            <a:ext cx="3305175" cy="349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bwMode="auto">
          <a:xfrm>
            <a:off x="685800" y="5715000"/>
            <a:ext cx="8229600" cy="944563"/>
          </a:xfrm>
          <a:prstGeom prst="rect">
            <a:avLst/>
          </a:prstGeom>
          <a:noFill/>
          <a:ln w="9525">
            <a:noFill/>
            <a:miter lim="800000"/>
            <a:headEnd/>
            <a:tailEnd/>
          </a:ln>
        </p:spPr>
        <p:txBody>
          <a:bodyPr/>
          <a:lstStyle/>
          <a:p>
            <a:pPr eaLnBrk="0" hangingPunct="0">
              <a:defRPr/>
            </a:pPr>
            <a:r>
              <a:rPr lang="en-US" sz="1600" kern="0" dirty="0">
                <a:solidFill>
                  <a:schemeClr val="tx2"/>
                </a:solidFill>
                <a:latin typeface="+mj-lt"/>
                <a:ea typeface="+mj-ea"/>
                <a:cs typeface="+mj-cs"/>
              </a:rPr>
              <a:t>Figure 4-33</a:t>
            </a:r>
          </a:p>
          <a:p>
            <a:pPr eaLnBrk="0" hangingPunct="0">
              <a:defRPr/>
            </a:pPr>
            <a:r>
              <a:rPr lang="en-US" sz="1600" kern="0" dirty="0">
                <a:solidFill>
                  <a:schemeClr val="tx2"/>
                </a:solidFill>
                <a:latin typeface="+mj-lt"/>
                <a:ea typeface="+mj-ea"/>
                <a:cs typeface="+mj-cs"/>
              </a:rPr>
              <a:t>(a) A synchronous generator operating in parallel with an infinite bus.(b) The </a:t>
            </a:r>
            <a:r>
              <a:rPr lang="en-US" sz="1600" i="1" kern="0" dirty="0">
                <a:solidFill>
                  <a:schemeClr val="tx2"/>
                </a:solidFill>
                <a:latin typeface="+mj-lt"/>
                <a:ea typeface="+mj-ea"/>
                <a:cs typeface="+mj-cs"/>
              </a:rPr>
              <a:t>f-P</a:t>
            </a:r>
            <a:r>
              <a:rPr lang="en-US" sz="1600" kern="0" dirty="0">
                <a:solidFill>
                  <a:schemeClr val="tx2"/>
                </a:solidFill>
                <a:latin typeface="+mj-lt"/>
                <a:ea typeface="+mj-ea"/>
                <a:cs typeface="+mj-cs"/>
              </a:rPr>
              <a:t> diagram (</a:t>
            </a:r>
            <a:r>
              <a:rPr lang="en-US" sz="1600" i="1" kern="0" dirty="0">
                <a:solidFill>
                  <a:schemeClr val="tx2"/>
                </a:solidFill>
                <a:latin typeface="+mj-lt"/>
                <a:ea typeface="+mj-ea"/>
                <a:cs typeface="+mj-cs"/>
              </a:rPr>
              <a:t>or house diagram</a:t>
            </a:r>
            <a:r>
              <a:rPr lang="en-US" sz="1600" kern="0" dirty="0">
                <a:solidFill>
                  <a:schemeClr val="tx2"/>
                </a:solidFill>
                <a:latin typeface="+mj-lt"/>
                <a:ea typeface="+mj-ea"/>
                <a:cs typeface="+mj-cs"/>
              </a:rPr>
              <a:t>) for a synchronous generator in parallel with an infinite bus. </a:t>
            </a:r>
          </a:p>
        </p:txBody>
      </p:sp>
      <p:sp>
        <p:nvSpPr>
          <p:cNvPr id="86023" name="Text Box 7"/>
          <p:cNvSpPr txBox="1">
            <a:spLocks noChangeArrowheads="1"/>
          </p:cNvSpPr>
          <p:nvPr/>
        </p:nvSpPr>
        <p:spPr bwMode="auto">
          <a:xfrm>
            <a:off x="4022725" y="65643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6024" name="Text Box 5"/>
          <p:cNvSpPr txBox="1">
            <a:spLocks noChangeArrowheads="1"/>
          </p:cNvSpPr>
          <p:nvPr/>
        </p:nvSpPr>
        <p:spPr bwMode="auto">
          <a:xfrm>
            <a:off x="4572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304800" y="4953000"/>
            <a:ext cx="8229600" cy="990600"/>
          </a:xfrm>
        </p:spPr>
        <p:txBody>
          <a:bodyPr anchor="t"/>
          <a:lstStyle/>
          <a:p>
            <a:pPr algn="l"/>
            <a:r>
              <a:rPr lang="en-US" sz="1600" b="0" smtClean="0"/>
              <a:t>Figure 4-36</a:t>
            </a:r>
            <a:br>
              <a:rPr lang="en-US" sz="1600" b="0" smtClean="0"/>
            </a:br>
            <a:r>
              <a:rPr lang="en-US" sz="1600" b="0" smtClean="0"/>
              <a:t>The effect of increasing the governor’s set point on at constant excitation (a) the house diagram; (b) the phasor diagram. </a:t>
            </a:r>
          </a:p>
        </p:txBody>
      </p:sp>
      <p:sp>
        <p:nvSpPr>
          <p:cNvPr id="88066"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115FBFEC-E674-4B50-9089-D5B58FFDA24B}" type="slidenum">
              <a:rPr lang="en-US" altLang="en-US" sz="1400" smtClean="0"/>
              <a:pPr/>
              <a:t>8</a:t>
            </a:fld>
            <a:endParaRPr lang="en-US" altLang="en-US" sz="1400" smtClean="0"/>
          </a:p>
        </p:txBody>
      </p:sp>
      <p:pic>
        <p:nvPicPr>
          <p:cNvPr id="88067" name="Picture 1" descr="cha29540_0436"/>
          <p:cNvPicPr>
            <a:picLocks noGrp="1" noChangeAspect="1"/>
          </p:cNvPicPr>
          <p:nvPr isPhoto="1">
            <p:ph idx="1"/>
          </p:nvPr>
        </p:nvPicPr>
        <p:blipFill>
          <a:blip r:embed="rId3">
            <a:extLst>
              <a:ext uri="{28A0092B-C50C-407E-A947-70E740481C1C}">
                <a14:useLocalDpi xmlns:a14="http://schemas.microsoft.com/office/drawing/2010/main" val="0"/>
              </a:ext>
            </a:extLst>
          </a:blip>
          <a:srcRect l="-308" t="2779"/>
          <a:stretch>
            <a:fillRect/>
          </a:stretch>
        </p:blipFill>
        <p:spPr>
          <a:xfrm>
            <a:off x="2362200" y="609600"/>
            <a:ext cx="4267200" cy="4408835"/>
          </a:xfrm>
        </p:spPr>
      </p:pic>
      <p:sp>
        <p:nvSpPr>
          <p:cNvPr id="88069" name="Text Box 5"/>
          <p:cNvSpPr txBox="1">
            <a:spLocks noChangeArrowheads="1"/>
          </p:cNvSpPr>
          <p:nvPr/>
        </p:nvSpPr>
        <p:spPr bwMode="auto">
          <a:xfrm>
            <a:off x="3794125" y="6411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88070" name="Text Box 5"/>
          <p:cNvSpPr txBox="1">
            <a:spLocks noChangeArrowheads="1"/>
          </p:cNvSpPr>
          <p:nvPr/>
        </p:nvSpPr>
        <p:spPr bwMode="auto">
          <a:xfrm>
            <a:off x="4572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304800" y="5029200"/>
            <a:ext cx="7772400" cy="838200"/>
          </a:xfrm>
        </p:spPr>
        <p:txBody>
          <a:bodyPr anchor="t"/>
          <a:lstStyle/>
          <a:p>
            <a:pPr algn="l"/>
            <a:r>
              <a:rPr lang="en-US" sz="1600" b="0" smtClean="0"/>
              <a:t>Figure 4-37</a:t>
            </a:r>
            <a:br>
              <a:rPr lang="en-US" sz="1600" b="0" smtClean="0"/>
            </a:br>
            <a:r>
              <a:rPr lang="en-US" sz="1600" b="0" smtClean="0"/>
              <a:t>The effect of increasing the generator’s field current at constant power on the phasor diagram of the machine</a:t>
            </a:r>
          </a:p>
        </p:txBody>
      </p:sp>
      <p:sp>
        <p:nvSpPr>
          <p:cNvPr id="90114"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fld id="{64F27BF2-676B-4576-9EF4-CC317B8577DB}" type="slidenum">
              <a:rPr lang="en-US" altLang="en-US" sz="1400" smtClean="0"/>
              <a:pPr/>
              <a:t>9</a:t>
            </a:fld>
            <a:endParaRPr lang="en-US" altLang="en-US" sz="1400" smtClean="0"/>
          </a:p>
        </p:txBody>
      </p:sp>
      <p:pic>
        <p:nvPicPr>
          <p:cNvPr id="90115" name="Picture 1" descr="cha29540_0437"/>
          <p:cNvPicPr>
            <a:picLocks noGrp="1" noChangeAspect="1"/>
          </p:cNvPicPr>
          <p:nvPr isPhoto="1">
            <p:ph idx="1"/>
          </p:nvPr>
        </p:nvPicPr>
        <p:blipFill>
          <a:blip r:embed="rId3">
            <a:extLst>
              <a:ext uri="{28A0092B-C50C-407E-A947-70E740481C1C}">
                <a14:useLocalDpi xmlns:a14="http://schemas.microsoft.com/office/drawing/2010/main" val="0"/>
              </a:ext>
            </a:extLst>
          </a:blip>
          <a:srcRect t="8839"/>
          <a:stretch>
            <a:fillRect/>
          </a:stretch>
        </p:blipFill>
        <p:spPr>
          <a:xfrm>
            <a:off x="609600" y="2362200"/>
            <a:ext cx="7569200" cy="2133600"/>
          </a:xfrm>
        </p:spPr>
      </p:pic>
      <p:sp>
        <p:nvSpPr>
          <p:cNvPr id="90117" name="Text Box 5"/>
          <p:cNvSpPr txBox="1">
            <a:spLocks noChangeArrowheads="1"/>
          </p:cNvSpPr>
          <p:nvPr/>
        </p:nvSpPr>
        <p:spPr bwMode="auto">
          <a:xfrm>
            <a:off x="3946525" y="6411913"/>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90118" name="Text Box 5"/>
          <p:cNvSpPr txBox="1">
            <a:spLocks noChangeArrowheads="1"/>
          </p:cNvSpPr>
          <p:nvPr/>
        </p:nvSpPr>
        <p:spPr bwMode="auto">
          <a:xfrm>
            <a:off x="457200" y="6491288"/>
            <a:ext cx="77724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fontAlgn="base">
              <a:spcBef>
                <a:spcPct val="0"/>
              </a:spcBef>
              <a:spcAft>
                <a:spcPct val="0"/>
              </a:spcAft>
              <a:defRPr sz="2000">
                <a:solidFill>
                  <a:schemeClr val="tx1"/>
                </a:solidFill>
                <a:latin typeface="Arial" charset="0"/>
              </a:defRPr>
            </a:lvl6pPr>
            <a:lvl7pPr marL="2971800" indent="-228600" fontAlgn="base">
              <a:spcBef>
                <a:spcPct val="0"/>
              </a:spcBef>
              <a:spcAft>
                <a:spcPct val="0"/>
              </a:spcAft>
              <a:defRPr sz="2000">
                <a:solidFill>
                  <a:schemeClr val="tx1"/>
                </a:solidFill>
                <a:latin typeface="Arial" charset="0"/>
              </a:defRPr>
            </a:lvl7pPr>
            <a:lvl8pPr marL="3429000" indent="-228600" fontAlgn="base">
              <a:spcBef>
                <a:spcPct val="0"/>
              </a:spcBef>
              <a:spcAft>
                <a:spcPct val="0"/>
              </a:spcAft>
              <a:defRPr sz="2000">
                <a:solidFill>
                  <a:schemeClr val="tx1"/>
                </a:solidFill>
                <a:latin typeface="Arial" charset="0"/>
              </a:defRPr>
            </a:lvl8pPr>
            <a:lvl9pPr marL="3886200" indent="-228600" fontAlgn="base">
              <a:spcBef>
                <a:spcPct val="0"/>
              </a:spcBef>
              <a:spcAft>
                <a:spcPct val="0"/>
              </a:spcAft>
              <a:defRPr sz="2000">
                <a:solidFill>
                  <a:schemeClr val="tx1"/>
                </a:solidFill>
                <a:latin typeface="Arial" charset="0"/>
              </a:defRPr>
            </a:lvl9pPr>
          </a:lstStyle>
          <a:p>
            <a:pPr algn="ctr"/>
            <a:r>
              <a:rPr lang="en-US" sz="1200"/>
              <a:t>Copyright © The McGraw-Hill Companies, Inc. Permission required for reproduction or display.</a:t>
            </a:r>
          </a:p>
          <a:p>
            <a:pPr>
              <a:spcBef>
                <a:spcPct val="50000"/>
              </a:spcBef>
            </a:pPr>
            <a:endParaRPr 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 - &amp;quot;This template file has been given to you for use in creating Lecture Outline PowerPoint files. Feel free to edit an&quot;/&gt;&lt;property id=&quot;20307&quot; value=&quot;319&quot;/&gt;&lt;/object&gt;&lt;object type=&quot;3&quot; unique_id=&quot;10006&quot;&gt;&lt;property id=&quot;20148&quot; value=&quot;5&quot;/&gt;&lt;property id=&quot;20300&quot; value=&quot;Slide 3 - &amp;quot;Important Specifications&amp;quot;&quot;/&gt;&lt;property id=&quot;20307&quot; value=&quot;320&quot;/&gt;&lt;/object&gt;&lt;object type=&quot;3&quot; unique_id=&quot;10007&quot;&gt;&lt;property id=&quot;20148&quot; value=&quot;5&quot;/&gt;&lt;property id=&quot;20300&quot; value=&quot;Slide 4 - &amp;quot;More Important Information…&amp;quot;&quot;/&gt;&lt;property id=&quot;20307&quot; value=&quot;317&quot;/&gt;&lt;/object&gt;&lt;object type=&quot;3&quot; unique_id=&quot;10008&quot;&gt;&lt;property id=&quot;20148&quot; value=&quot;5&quot;/&gt;&lt;property id=&quot;20300&quot; value=&quot;Slide 5 - &amp;quot;And now some image information…&amp;quot;&quot;/&gt;&lt;property id=&quot;20307&quot; value=&quot;257&quot;/&gt;&lt;/object&gt;&lt;object type=&quot;3&quot; unique_id=&quot;10009&quot;&gt;&lt;property id=&quot;20148&quot; value=&quot;5&quot;/&gt;&lt;property id=&quot;20300&quot; value=&quot;Slide 6 - &amp;quot;Other things you need to know…&amp;quot;&quot;/&gt;&lt;property id=&quot;20307&quot; value=&quot;318&quot;/&gt;&lt;/object&gt;&lt;object type=&quot;3&quot; unique_id=&quot;10010&quot;&gt;&lt;property id=&quot;20148&quot; value=&quot;5&quot;/&gt;&lt;property id=&quot;20300&quot; value=&quot;Slide 7 - &amp;quot;More…&amp;quot;&quot;/&gt;&lt;property id=&quot;20307&quot; value=&quot;329&quot;/&gt;&lt;/object&gt;&lt;object type=&quot;3&quot; unique_id=&quot;10011&quot;&gt;&lt;property id=&quot;20148&quot; value=&quot;5&quot;/&gt;&lt;property id=&quot;20300&quot; value=&quot;Slide 8&quot;/&gt;&lt;property id=&quot;20307&quot; value=&quot;321&quot;/&gt;&lt;/object&gt;&lt;object type=&quot;3&quot; unique_id=&quot;10012&quot;&gt;&lt;property id=&quot;20148&quot; value=&quot;5&quot;/&gt;&lt;property id=&quot;20300&quot; value=&quot;Slide 9&quot;/&gt;&lt;property id=&quot;20307&quot; value=&quot;265&quot;/&gt;&lt;/object&gt;&lt;object type=&quot;3&quot; unique_id=&quot;10013&quot;&gt;&lt;property id=&quot;20148&quot; value=&quot;5&quot;/&gt;&lt;property id=&quot;20300&quot; value=&quot;Slide 10&quot;/&gt;&lt;property id=&quot;20307&quot; value=&quot;327&quot;/&gt;&lt;/object&gt;&lt;object type=&quot;3&quot; unique_id=&quot;10014&quot;&gt;&lt;property id=&quot;20148&quot; value=&quot;5&quot;/&gt;&lt;property id=&quot;20300&quot; value=&quot;Slide 11 - &amp;quot;Sample of Text with Image&amp;quot;&quot;/&gt;&lt;property id=&quot;20307&quot; value=&quot;268&quot;/&gt;&lt;/object&gt;&lt;object type=&quot;3&quot; unique_id=&quot;10015&quot;&gt;&lt;property id=&quot;20148&quot; value=&quot;5&quot;/&gt;&lt;property id=&quot;20300&quot; value=&quot;Slide 12 - &amp;quot;Sample of same slide without image&amp;quot;&quot;/&gt;&lt;property id=&quot;20307&quot; value=&quot;328&quot;/&gt;&lt;/object&gt;&lt;object type=&quot;3&quot; unique_id=&quot;10016&quot;&gt;&lt;property id=&quot;20148&quot; value=&quot;5&quot;/&gt;&lt;property id=&quot;20300&quot; value=&quot;Slide 13 - &amp;quot;Fig. 1.12&amp;quot;&quot;/&gt;&lt;property id=&quot;20307&quot; value=&quot;300&quot;/&gt;&lt;/object&gt;&lt;object type=&quot;3&quot; unique_id=&quot;10017&quot;&gt;&lt;property id=&quot;20148&quot; value=&quot;5&quot;/&gt;&lt;property id=&quot;20300&quot; value=&quot;Slide 14&quot;/&gt;&lt;property id=&quot;20307&quot; value=&quot;315&quot;/&gt;&lt;/object&gt;&lt;object type=&quot;3&quot; unique_id=&quot;10018&quot;&gt;&lt;property id=&quot;20148&quot; value=&quot;5&quot;/&gt;&lt;property id=&quot;20300&quot; value=&quot;Slide 15&quot;/&gt;&lt;property id=&quot;20307&quot; value=&quot;322&quot;/&gt;&lt;/object&gt;&lt;object type=&quot;3&quot; unique_id=&quot;10019&quot;&gt;&lt;property id=&quot;20148&quot; value=&quot;5&quot;/&gt;&lt;property id=&quot;20300&quot; value=&quot;Slide 16 - &amp;quot;Sample of Bad Image Placement - These images should be placed on separate slides – as shown here, it’s very diffic&quot;/&gt;&lt;property id=&quot;20307&quot; value=&quot;323&quot;/&gt;&lt;/object&gt;&lt;object type=&quot;3&quot; unique_id=&quot;10020&quot;&gt;&lt;property id=&quot;20148&quot; value=&quot;5&quot;/&gt;&lt;property id=&quot;20300&quot; value=&quot;Slide 17 - &amp;quot;Sample of Bad Text with Image Placement&amp;quot;&quot;/&gt;&lt;property id=&quot;20307&quot; value=&quot;324&quot;/&gt;&lt;/object&gt;&lt;object type=&quot;3&quot; unique_id=&quot;10021&quot;&gt;&lt;property id=&quot;20148&quot; value=&quot;5&quot;/&gt;&lt;property id=&quot;20300&quot; value=&quot;Slide 18 - &amp;quot;Sample of Bad Image Placement&amp;quot;&quot;/&gt;&lt;property id=&quot;20307&quot; value=&quot;325&quot;/&gt;&lt;/objec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3018</TotalTime>
  <Words>803</Words>
  <Application>Microsoft Office PowerPoint</Application>
  <PresentationFormat>On-screen Show (4:3)</PresentationFormat>
  <Paragraphs>98</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Default Design</vt:lpstr>
      <vt:lpstr>Equation</vt:lpstr>
      <vt:lpstr>PowerPoint Presentation</vt:lpstr>
      <vt:lpstr>Exciter Systems for Large Generators</vt:lpstr>
      <vt:lpstr>Exciter Systems for Large Generators</vt:lpstr>
      <vt:lpstr>Parallel Operation of Synchronous Generators</vt:lpstr>
      <vt:lpstr>Frequency-Power Characteristics of a Synchronous Generator</vt:lpstr>
      <vt:lpstr>Voltage-Reactive Power Characteristics of a Synchronous Generator</vt:lpstr>
      <vt:lpstr>Operation of Synchronous Generators in Parallel with Large Power Systems</vt:lpstr>
      <vt:lpstr>Figure 4-36 The effect of increasing the governor’s set point on at constant excitation (a) the house diagram; (b) the phasor diagram. </vt:lpstr>
      <vt:lpstr>Figure 4-37 The effect of increasing the generator’s field current at constant power on the phasor diagram of the machine</vt:lpstr>
      <vt:lpstr>Operation of Synchronous Generators in Parallel with Other Generators of the Same Size</vt:lpstr>
      <vt:lpstr>Operation of Synchronous Generators in Parallel with Other Generators of the Same Size</vt:lpstr>
      <vt:lpstr>Synchronous Generator Ratings</vt:lpstr>
      <vt:lpstr>Synchronous Generator Ratings</vt:lpstr>
      <vt:lpstr>Synchronous Generator Capability Curve</vt:lpstr>
      <vt:lpstr>Figure 4-50 A capability diagram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McGraw-Hill Higher Education-SEM</dc:creator>
  <cp:lastModifiedBy>Windows User</cp:lastModifiedBy>
  <cp:revision>287</cp:revision>
  <dcterms:created xsi:type="dcterms:W3CDTF">2004-05-18T00:59:50Z</dcterms:created>
  <dcterms:modified xsi:type="dcterms:W3CDTF">2015-04-27T20:18:33Z</dcterms:modified>
</cp:coreProperties>
</file>